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g7P8+Fsd/v1mla++OFr9i5K4vTd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3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4" name="Google Shape;164;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4: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0" name="Google Shape;240;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5: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6" name="Google Shape;246;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6: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2" name="Google Shape;252;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7: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8" name="Google Shape;258;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18: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65" name="Google Shape;265;p18: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9: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71" name="Google Shape;271;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0: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5" name="Google Shape;295;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1: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0" name="Google Shape;300;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2: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0" name="Google Shape;170;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6" name="Google Shape;196;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8: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5" name="Google Shape;205;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9: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1" name="Google Shape;21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0: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7" name="Google Shape;217;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1: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3" name="Google Shape;223;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2: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9" name="Google Shape;229;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5" name="Google Shape;235;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23"/>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23"/>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7" name="Google Shape;27;p23"/>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8" name="Google Shape;28;p23"/>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9" name="Google Shape;29;p23"/>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0" name="Google Shape;30;p23"/>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2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33" name="Google Shape;33;p23"/>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23"/>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5" name="Google Shape;35;p23"/>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6" name="Google Shape;36;p23"/>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7" name="Google Shape;37;p23"/>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38" name="Google Shape;38;p23"/>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Georgia"/>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3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32"/>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3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3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32"/>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33"/>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33"/>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0" name="Google Shape;150;p33"/>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1" name="Google Shape;151;p33"/>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2" name="Google Shape;152;p33"/>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3" name="Google Shape;153;p33"/>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4" name="Google Shape;154;p33"/>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33"/>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6" name="Google Shape;156;p33"/>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7" name="Google Shape;157;p33"/>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58" name="Google Shape;158;p33"/>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3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3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33"/>
          <p:cNvSpPr txBox="1">
            <a:spLocks noGrp="1"/>
          </p:cNvSpPr>
          <p:nvPr>
            <p:ph type="title"/>
          </p:nvPr>
        </p:nvSpPr>
        <p:spPr>
          <a:xfrm rot="5400000">
            <a:off x="5189538"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2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Georgia"/>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4"/>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44" name="Google Shape;44;p2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45"/>
        <p:cNvGrpSpPr/>
        <p:nvPr/>
      </p:nvGrpSpPr>
      <p:grpSpPr>
        <a:xfrm>
          <a:off x="0" y="0"/>
          <a:ext cx="0" cy="0"/>
          <a:chOff x="0" y="0"/>
          <a:chExt cx="0" cy="0"/>
        </a:xfrm>
      </p:grpSpPr>
      <p:sp>
        <p:nvSpPr>
          <p:cNvPr id="46" name="Google Shape;46;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5"/>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5"/>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cxnSp>
        <p:nvCxnSpPr>
          <p:cNvPr id="50" name="Google Shape;50;p25"/>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51" name="Google Shape;51;p25"/>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2" name="Google Shape;52;p25"/>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3"/>
        <p:cNvGrpSpPr/>
        <p:nvPr/>
      </p:nvGrpSpPr>
      <p:grpSpPr>
        <a:xfrm>
          <a:off x="0" y="0"/>
          <a:ext cx="0" cy="0"/>
          <a:chOff x="0" y="0"/>
          <a:chExt cx="0" cy="0"/>
        </a:xfrm>
      </p:grpSpPr>
      <p:sp>
        <p:nvSpPr>
          <p:cNvPr id="54" name="Google Shape;54;p2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5" name="Google Shape;55;p2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6" name="Google Shape;56;p2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7" name="Google Shape;57;p2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8" name="Google Shape;58;p2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9" name="Google Shape;59;p2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0" name="Google Shape;60;p2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Georgia"/>
                <a:ea typeface="Georgia"/>
                <a:cs typeface="Georgia"/>
                <a:sym typeface="Georgia"/>
              </a:defRPr>
            </a:lvl1pPr>
            <a:lvl2pPr marL="0" lvl="1" indent="0" algn="ctr">
              <a:spcBef>
                <a:spcPts val="0"/>
              </a:spcBef>
              <a:buNone/>
              <a:defRPr sz="1600">
                <a:solidFill>
                  <a:srgbClr val="FFFFFF"/>
                </a:solidFill>
                <a:latin typeface="Georgia"/>
                <a:ea typeface="Georgia"/>
                <a:cs typeface="Georgia"/>
                <a:sym typeface="Georgia"/>
              </a:defRPr>
            </a:lvl2pPr>
            <a:lvl3pPr marL="0" lvl="2" indent="0" algn="ctr">
              <a:spcBef>
                <a:spcPts val="0"/>
              </a:spcBef>
              <a:buNone/>
              <a:defRPr sz="1600">
                <a:solidFill>
                  <a:srgbClr val="FFFFFF"/>
                </a:solidFill>
                <a:latin typeface="Georgia"/>
                <a:ea typeface="Georgia"/>
                <a:cs typeface="Georgia"/>
                <a:sym typeface="Georgia"/>
              </a:defRPr>
            </a:lvl3pPr>
            <a:lvl4pPr marL="0" lvl="3" indent="0" algn="ctr">
              <a:spcBef>
                <a:spcPts val="0"/>
              </a:spcBef>
              <a:buNone/>
              <a:defRPr sz="1600">
                <a:solidFill>
                  <a:srgbClr val="FFFFFF"/>
                </a:solidFill>
                <a:latin typeface="Georgia"/>
                <a:ea typeface="Georgia"/>
                <a:cs typeface="Georgia"/>
                <a:sym typeface="Georgia"/>
              </a:defRPr>
            </a:lvl4pPr>
            <a:lvl5pPr marL="0" lvl="4" indent="0" algn="ctr">
              <a:spcBef>
                <a:spcPts val="0"/>
              </a:spcBef>
              <a:buNone/>
              <a:defRPr sz="1600">
                <a:solidFill>
                  <a:srgbClr val="FFFFFF"/>
                </a:solidFill>
                <a:latin typeface="Georgia"/>
                <a:ea typeface="Georgia"/>
                <a:cs typeface="Georgia"/>
                <a:sym typeface="Georgia"/>
              </a:defRPr>
            </a:lvl5pPr>
            <a:lvl6pPr marL="0" lvl="5" indent="0" algn="ctr">
              <a:spcBef>
                <a:spcPts val="0"/>
              </a:spcBef>
              <a:buNone/>
              <a:defRPr sz="1600">
                <a:solidFill>
                  <a:srgbClr val="FFFFFF"/>
                </a:solidFill>
                <a:latin typeface="Georgia"/>
                <a:ea typeface="Georgia"/>
                <a:cs typeface="Georgia"/>
                <a:sym typeface="Georgia"/>
              </a:defRPr>
            </a:lvl6pPr>
            <a:lvl7pPr marL="0" lvl="6" indent="0" algn="ctr">
              <a:spcBef>
                <a:spcPts val="0"/>
              </a:spcBef>
              <a:buNone/>
              <a:defRPr sz="1600">
                <a:solidFill>
                  <a:srgbClr val="FFFFFF"/>
                </a:solidFill>
                <a:latin typeface="Georgia"/>
                <a:ea typeface="Georgia"/>
                <a:cs typeface="Georgia"/>
                <a:sym typeface="Georgia"/>
              </a:defRPr>
            </a:lvl7pPr>
            <a:lvl8pPr marL="0" lvl="7" indent="0" algn="ctr">
              <a:spcBef>
                <a:spcPts val="0"/>
              </a:spcBef>
              <a:buNone/>
              <a:defRPr sz="1600">
                <a:solidFill>
                  <a:srgbClr val="FFFFFF"/>
                </a:solidFill>
                <a:latin typeface="Georgia"/>
                <a:ea typeface="Georgia"/>
                <a:cs typeface="Georgia"/>
                <a:sym typeface="Georgia"/>
              </a:defRPr>
            </a:lvl8pPr>
            <a:lvl9pPr marL="0" lvl="8" indent="0" algn="ctr">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68"/>
        <p:cNvGrpSpPr/>
        <p:nvPr/>
      </p:nvGrpSpPr>
      <p:grpSpPr>
        <a:xfrm>
          <a:off x="0" y="0"/>
          <a:ext cx="0" cy="0"/>
          <a:chOff x="0" y="0"/>
          <a:chExt cx="0" cy="0"/>
        </a:xfrm>
      </p:grpSpPr>
      <p:sp>
        <p:nvSpPr>
          <p:cNvPr id="69" name="Google Shape;69;p2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0" name="Google Shape;70;p2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1" name="Google Shape;71;p2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2" name="Google Shape;72;p28"/>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3" name="Google Shape;73;p28"/>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28"/>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5" name="Google Shape;75;p28"/>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Georgia"/>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6" name="Google Shape;76;p2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7" name="Google Shape;77;p28"/>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8" name="Google Shape;78;p2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80" name="Google Shape;80;p28"/>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81" name="Google Shape;81;p28"/>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2" name="Google Shape;82;p28"/>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3" name="Google Shape;83;p28"/>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84" name="Google Shape;84;p28"/>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Georgia"/>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85"/>
        <p:cNvGrpSpPr/>
        <p:nvPr/>
      </p:nvGrpSpPr>
      <p:grpSpPr>
        <a:xfrm>
          <a:off x="0" y="0"/>
          <a:ext cx="0" cy="0"/>
          <a:chOff x="0" y="0"/>
          <a:chExt cx="0" cy="0"/>
        </a:xfrm>
      </p:grpSpPr>
      <p:cxnSp>
        <p:nvCxnSpPr>
          <p:cNvPr id="86" name="Google Shape;86;p29"/>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87" name="Google Shape;87;p29"/>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8" name="Google Shape;88;p2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9" name="Google Shape;89;p2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0" name="Google Shape;90;p2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1" name="Google Shape;91;p29"/>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92" name="Google Shape;92;p29"/>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3" name="Google Shape;93;p29"/>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94" name="Google Shape;94;p29"/>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95" name="Google Shape;95;p2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9"/>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97" name="Google Shape;97;p29"/>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98" name="Google Shape;98;p2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9" name="Google Shape;99;p29"/>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00" name="Google Shape;100;p29"/>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01" name="Google Shape;101;p2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02" name="Google Shape;102;p2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03" name="Google Shape;103;p29"/>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04" name="Google Shape;104;p2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30"/>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3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8" name="Google Shape;108;p30"/>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9" name="Google Shape;109;p30"/>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0" name="Google Shape;110;p3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1" name="Google Shape;111;p30"/>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2" name="Google Shape;112;p30"/>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Georgia"/>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30"/>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Georgia"/>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3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5" name="Google Shape;115;p30"/>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30"/>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30"/>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8" name="Google Shape;118;p30"/>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9" name="Google Shape;119;p30"/>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20" name="Google Shape;120;p30"/>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1" name="Google Shape;121;p3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0"/>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31"/>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3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3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7" name="Google Shape;127;p31"/>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3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9" name="Google Shape;129;p31"/>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0" name="Google Shape;130;p31"/>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1" name="Google Shape;131;p31"/>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2" name="Google Shape;132;p31"/>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3" name="Google Shape;133;p31"/>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4" name="Google Shape;134;p31"/>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35" name="Google Shape;135;p31"/>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Georgia"/>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31"/>
          <p:cNvSpPr>
            <a:spLocks noGrp="1"/>
          </p:cNvSpPr>
          <p:nvPr>
            <p:ph type="pic" idx="2"/>
          </p:nvPr>
        </p:nvSpPr>
        <p:spPr>
          <a:xfrm>
            <a:off x="3000375" y="609600"/>
            <a:ext cx="5867400" cy="4267200"/>
          </a:xfrm>
          <a:prstGeom prst="rect">
            <a:avLst/>
          </a:prstGeom>
          <a:noFill/>
          <a:ln>
            <a:noFill/>
          </a:ln>
        </p:spPr>
      </p:sp>
      <p:sp>
        <p:nvSpPr>
          <p:cNvPr id="137" name="Google Shape;137;p31"/>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Georgia"/>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Georgia"/>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31"/>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9" name="Google Shape;139;p31"/>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1"/>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22"/>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 name="Google Shape;12;p2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 name="Google Shape;13;p22"/>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 name="Google Shape;14;p22"/>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 name="Google Shape;15;p2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 name="Google Shape;16;p2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7" name="Google Shape;17;p22"/>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8" name="Google Shape;18;p22"/>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22"/>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0" name="Google Shape;20;p22"/>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1" name="Google Shape;21;p22"/>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Georgia"/>
                <a:ea typeface="Georgia"/>
                <a:cs typeface="Georgia"/>
                <a:sym typeface="Georgia"/>
              </a:defRPr>
            </a:lvl1pPr>
            <a:lvl2pPr marL="0" marR="0" lvl="1" indent="0" algn="ctr" rtl="0">
              <a:spcBef>
                <a:spcPts val="0"/>
              </a:spcBef>
              <a:buNone/>
              <a:defRPr sz="1600" b="0" u="none">
                <a:solidFill>
                  <a:srgbClr val="7A9798"/>
                </a:solidFill>
                <a:latin typeface="Georgia"/>
                <a:ea typeface="Georgia"/>
                <a:cs typeface="Georgia"/>
                <a:sym typeface="Georgia"/>
              </a:defRPr>
            </a:lvl2pPr>
            <a:lvl3pPr marL="0" marR="0" lvl="2" indent="0" algn="ctr" rtl="0">
              <a:spcBef>
                <a:spcPts val="0"/>
              </a:spcBef>
              <a:buNone/>
              <a:defRPr sz="1600" b="0" u="none">
                <a:solidFill>
                  <a:srgbClr val="7A9798"/>
                </a:solidFill>
                <a:latin typeface="Georgia"/>
                <a:ea typeface="Georgia"/>
                <a:cs typeface="Georgia"/>
                <a:sym typeface="Georgia"/>
              </a:defRPr>
            </a:lvl3pPr>
            <a:lvl4pPr marL="0" marR="0" lvl="3" indent="0" algn="ctr" rtl="0">
              <a:spcBef>
                <a:spcPts val="0"/>
              </a:spcBef>
              <a:buNone/>
              <a:defRPr sz="1600" b="0" u="none">
                <a:solidFill>
                  <a:srgbClr val="7A9798"/>
                </a:solidFill>
                <a:latin typeface="Georgia"/>
                <a:ea typeface="Georgia"/>
                <a:cs typeface="Georgia"/>
                <a:sym typeface="Georgia"/>
              </a:defRPr>
            </a:lvl4pPr>
            <a:lvl5pPr marL="0" marR="0" lvl="4" indent="0" algn="ctr" rtl="0">
              <a:spcBef>
                <a:spcPts val="0"/>
              </a:spcBef>
              <a:buNone/>
              <a:defRPr sz="1600" b="0" u="none">
                <a:solidFill>
                  <a:srgbClr val="7A9798"/>
                </a:solidFill>
                <a:latin typeface="Georgia"/>
                <a:ea typeface="Georgia"/>
                <a:cs typeface="Georgia"/>
                <a:sym typeface="Georgia"/>
              </a:defRPr>
            </a:lvl5pPr>
            <a:lvl6pPr marL="0" marR="0" lvl="5" indent="0" algn="ctr" rtl="0">
              <a:spcBef>
                <a:spcPts val="0"/>
              </a:spcBef>
              <a:buNone/>
              <a:defRPr sz="1600" b="0" u="none">
                <a:solidFill>
                  <a:srgbClr val="7A9798"/>
                </a:solidFill>
                <a:latin typeface="Georgia"/>
                <a:ea typeface="Georgia"/>
                <a:cs typeface="Georgia"/>
                <a:sym typeface="Georgia"/>
              </a:defRPr>
            </a:lvl6pPr>
            <a:lvl7pPr marL="0" marR="0" lvl="6" indent="0" algn="ctr" rtl="0">
              <a:spcBef>
                <a:spcPts val="0"/>
              </a:spcBef>
              <a:buNone/>
              <a:defRPr sz="1600" b="0" u="none">
                <a:solidFill>
                  <a:srgbClr val="7A9798"/>
                </a:solidFill>
                <a:latin typeface="Georgia"/>
                <a:ea typeface="Georgia"/>
                <a:cs typeface="Georgia"/>
                <a:sym typeface="Georgia"/>
              </a:defRPr>
            </a:lvl7pPr>
            <a:lvl8pPr marL="0" marR="0" lvl="7" indent="0" algn="ctr" rtl="0">
              <a:spcBef>
                <a:spcPts val="0"/>
              </a:spcBef>
              <a:buNone/>
              <a:defRPr sz="1600" b="0" u="none">
                <a:solidFill>
                  <a:srgbClr val="7A9798"/>
                </a:solidFill>
                <a:latin typeface="Georgia"/>
                <a:ea typeface="Georgia"/>
                <a:cs typeface="Georgia"/>
                <a:sym typeface="Georgia"/>
              </a:defRPr>
            </a:lvl8pPr>
            <a:lvl9pPr marL="0" marR="0" lvl="8" indent="0" algn="ctr" rtl="0">
              <a:spcBef>
                <a:spcPts val="0"/>
              </a:spcBef>
              <a:buNone/>
              <a:defRPr sz="1600" b="0" u="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22" name="Google Shape;22;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Georgia"/>
              <a:buNone/>
              <a:defRPr sz="3300" b="0" i="0" u="none" strike="noStrike" cap="none">
                <a:solidFill>
                  <a:srgbClr val="7A979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22"/>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wccusd.net/Domain/97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www.earlylearningdepartmen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
          <p:cNvSpPr txBox="1">
            <a:spLocks noGrp="1"/>
          </p:cNvSpPr>
          <p:nvPr>
            <p:ph type="ctrTitle"/>
          </p:nvPr>
        </p:nvSpPr>
        <p:spPr>
          <a:xfrm>
            <a:off x="762000" y="2667000"/>
            <a:ext cx="7543800" cy="3900487"/>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ct val="100000"/>
              <a:buFont typeface="Georgia"/>
              <a:buNone/>
            </a:pPr>
            <a:r>
              <a:rPr lang="en-US" b="1"/>
              <a:t>WCCUSD</a:t>
            </a:r>
            <a:br>
              <a:rPr lang="en-US" b="1"/>
            </a:br>
            <a:r>
              <a:rPr lang="en-US" b="1"/>
              <a:t> Early Learning Program Overview</a:t>
            </a:r>
            <a:br>
              <a:rPr lang="en-US" b="1"/>
            </a:br>
            <a:r>
              <a:rPr lang="en-US" b="1"/>
              <a:t>By</a:t>
            </a:r>
            <a:br>
              <a:rPr lang="en-US" b="1"/>
            </a:br>
            <a:r>
              <a:rPr lang="en-US" b="1"/>
              <a:t>Olanrewaju Ajayi, Coordinator</a:t>
            </a:r>
            <a:br>
              <a:rPr lang="en-US" b="1"/>
            </a:br>
            <a:endParaRPr b="1"/>
          </a:p>
        </p:txBody>
      </p:sp>
      <p:pic>
        <p:nvPicPr>
          <p:cNvPr id="167" name="Google Shape;167;p1" descr="E:\WCCUSDLogo.jpg"/>
          <p:cNvPicPr preferRelativeResize="0"/>
          <p:nvPr/>
        </p:nvPicPr>
        <p:blipFill rotWithShape="1">
          <a:blip r:embed="rId3">
            <a:alphaModFix/>
          </a:blip>
          <a:srcRect/>
          <a:stretch/>
        </p:blipFill>
        <p:spPr>
          <a:xfrm>
            <a:off x="3805237" y="762000"/>
            <a:ext cx="1533525" cy="1400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Early Learning Program Theory of Action</a:t>
            </a:r>
            <a:endParaRPr/>
          </a:p>
        </p:txBody>
      </p:sp>
      <p:sp>
        <p:nvSpPr>
          <p:cNvPr id="243" name="Google Shape;243;p14"/>
          <p:cNvSpPr txBox="1">
            <a:spLocks noGrp="1"/>
          </p:cNvSpPr>
          <p:nvPr>
            <p:ph type="body" idx="1"/>
          </p:nvPr>
        </p:nvSpPr>
        <p:spPr>
          <a:xfrm>
            <a:off x="304800" y="1524000"/>
            <a:ext cx="8503920" cy="48768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ct val="85000"/>
              <a:buNone/>
            </a:pPr>
            <a:r>
              <a:rPr lang="en-US" sz="2000" b="1"/>
              <a:t>Our Theory of Action for the program guides our continuing efforts to ensure that all our programs are high quality , with the final belief and expectation that ALL students will have access to high levels of educational success in social, emotional, behavior as well as academic readiness skills.</a:t>
            </a:r>
            <a:endParaRPr sz="2000"/>
          </a:p>
          <a:p>
            <a:pPr marL="274320" lvl="0" indent="-274320" algn="l" rtl="0">
              <a:spcBef>
                <a:spcPts val="370"/>
              </a:spcBef>
              <a:spcAft>
                <a:spcPts val="0"/>
              </a:spcAft>
              <a:buSzPct val="85000"/>
              <a:buChar char="⚫"/>
            </a:pPr>
            <a:r>
              <a:rPr lang="en-US" sz="2000"/>
              <a:t>If we develop a culture where every adult in the program and the greater community act upon the belief that ALL students are capable of learning at higher levels, </a:t>
            </a:r>
            <a:r>
              <a:rPr lang="en-US" sz="2000" b="1"/>
              <a:t>then</a:t>
            </a:r>
            <a:r>
              <a:rPr lang="en-US" sz="2000"/>
              <a:t> ALL our students will be exposed to greater opportunities and support necessary for school success.</a:t>
            </a:r>
            <a:endParaRPr/>
          </a:p>
          <a:p>
            <a:pPr marL="274320" lvl="0" indent="-274320" algn="l" rtl="0">
              <a:spcBef>
                <a:spcPts val="370"/>
              </a:spcBef>
              <a:spcAft>
                <a:spcPts val="0"/>
              </a:spcAft>
              <a:buSzPct val="85000"/>
              <a:buChar char="⚫"/>
            </a:pPr>
            <a:r>
              <a:rPr lang="en-US" sz="2000"/>
              <a:t>If we ensure by providing needed Professional Development opportunities  that supports rigorous, research based curricula, taught to meet student individual needs for program staff, </a:t>
            </a:r>
            <a:r>
              <a:rPr lang="en-US" sz="2000" b="1"/>
              <a:t>then</a:t>
            </a:r>
            <a:r>
              <a:rPr lang="en-US" sz="2000"/>
              <a:t> we will be able to provide ALL students with accelerated learning and close the identified achievement  gaps.</a:t>
            </a:r>
            <a:endParaRPr/>
          </a:p>
          <a:p>
            <a:pPr marL="274320" lvl="0" indent="-274320" algn="l" rtl="0">
              <a:spcBef>
                <a:spcPts val="370"/>
              </a:spcBef>
              <a:spcAft>
                <a:spcPts val="0"/>
              </a:spcAft>
              <a:buSzPct val="85000"/>
              <a:buChar char="⚫"/>
            </a:pPr>
            <a:r>
              <a:rPr lang="en-US" sz="2000"/>
              <a:t>If we engage in a deep and continuous process of data-driven decision-making with the best interests of our students in mind, </a:t>
            </a:r>
            <a:r>
              <a:rPr lang="en-US" sz="2000" b="1"/>
              <a:t>then </a:t>
            </a:r>
            <a:r>
              <a:rPr lang="en-US" sz="2000"/>
              <a:t>we will expand successful programs and support our areas in need.</a:t>
            </a:r>
            <a:endParaRPr/>
          </a:p>
          <a:p>
            <a:pPr marL="274320" lvl="0" indent="-174466" algn="l" rtl="0">
              <a:spcBef>
                <a:spcPts val="370"/>
              </a:spcBef>
              <a:spcAft>
                <a:spcPts val="0"/>
              </a:spcAft>
              <a:buSzPct val="85000"/>
              <a:buNone/>
            </a:pPr>
            <a:endParaRPr sz="2000"/>
          </a:p>
          <a:p>
            <a:pPr marL="274320" lvl="0" indent="-174466" algn="l" rtl="0">
              <a:spcBef>
                <a:spcPts val="370"/>
              </a:spcBef>
              <a:spcAft>
                <a:spcPts val="0"/>
              </a:spcAft>
              <a:buSzPct val="85000"/>
              <a:buNone/>
            </a:pPr>
            <a:endParaRPr sz="2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 Hours of Operation &amp; Strategy</a:t>
            </a:r>
            <a:endParaRPr/>
          </a:p>
        </p:txBody>
      </p:sp>
      <p:sp>
        <p:nvSpPr>
          <p:cNvPr id="249" name="Google Shape;249;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spcBef>
                <a:spcPts val="0"/>
              </a:spcBef>
              <a:spcAft>
                <a:spcPts val="0"/>
              </a:spcAft>
              <a:buSzPct val="85000"/>
              <a:buNone/>
            </a:pPr>
            <a:r>
              <a:rPr lang="en-US"/>
              <a:t>Monday – Friday</a:t>
            </a:r>
            <a:endParaRPr/>
          </a:p>
          <a:p>
            <a:pPr marL="0" lvl="0" indent="0" algn="l" rtl="0">
              <a:spcBef>
                <a:spcPts val="378"/>
              </a:spcBef>
              <a:spcAft>
                <a:spcPts val="0"/>
              </a:spcAft>
              <a:buSzPct val="85000"/>
              <a:buNone/>
            </a:pPr>
            <a:r>
              <a:rPr lang="en-US"/>
              <a:t>Part Day Class</a:t>
            </a:r>
            <a:endParaRPr/>
          </a:p>
          <a:p>
            <a:pPr marL="0" lvl="0" indent="0" algn="l" rtl="0">
              <a:spcBef>
                <a:spcPts val="378"/>
              </a:spcBef>
              <a:spcAft>
                <a:spcPts val="0"/>
              </a:spcAft>
              <a:buSzPct val="85000"/>
              <a:buNone/>
            </a:pPr>
            <a:r>
              <a:rPr lang="en-US"/>
              <a:t>8:15  - 11:15 AM  - Class</a:t>
            </a:r>
            <a:endParaRPr/>
          </a:p>
          <a:p>
            <a:pPr marL="0" lvl="0" indent="0" algn="l" rtl="0">
              <a:spcBef>
                <a:spcPts val="378"/>
              </a:spcBef>
              <a:spcAft>
                <a:spcPts val="0"/>
              </a:spcAft>
              <a:buSzPct val="85000"/>
              <a:buNone/>
            </a:pPr>
            <a:r>
              <a:rPr lang="en-US"/>
              <a:t>12:00 -  3:00 PM – Class</a:t>
            </a:r>
            <a:endParaRPr/>
          </a:p>
          <a:p>
            <a:pPr marL="0" lvl="0" indent="0" algn="l" rtl="0">
              <a:spcBef>
                <a:spcPts val="378"/>
              </a:spcBef>
              <a:spcAft>
                <a:spcPts val="0"/>
              </a:spcAft>
              <a:buSzPct val="85000"/>
              <a:buNone/>
            </a:pPr>
            <a:endParaRPr/>
          </a:p>
          <a:p>
            <a:pPr marL="0" lvl="0" indent="0" algn="l" rtl="0">
              <a:spcBef>
                <a:spcPts val="378"/>
              </a:spcBef>
              <a:spcAft>
                <a:spcPts val="0"/>
              </a:spcAft>
              <a:buSzPct val="85000"/>
              <a:buNone/>
            </a:pPr>
            <a:endParaRPr/>
          </a:p>
          <a:p>
            <a:pPr marL="0" lvl="0" indent="0" algn="l" rtl="0">
              <a:spcBef>
                <a:spcPts val="378"/>
              </a:spcBef>
              <a:spcAft>
                <a:spcPts val="0"/>
              </a:spcAft>
              <a:buSzPct val="85000"/>
              <a:buNone/>
            </a:pPr>
            <a:endParaRPr/>
          </a:p>
          <a:p>
            <a:pPr marL="0" lvl="0" indent="0" algn="l" rtl="0">
              <a:spcBef>
                <a:spcPts val="378"/>
              </a:spcBef>
              <a:spcAft>
                <a:spcPts val="0"/>
              </a:spcAft>
              <a:buSzPct val="85000"/>
              <a:buNone/>
            </a:pPr>
            <a:r>
              <a:rPr lang="en-US" b="1" u="sng"/>
              <a:t>Strategy</a:t>
            </a:r>
            <a:r>
              <a:rPr lang="en-US" b="1"/>
              <a:t>:</a:t>
            </a:r>
            <a:endParaRPr/>
          </a:p>
          <a:p>
            <a:pPr marL="0" lvl="0" indent="0" algn="l" rtl="0">
              <a:spcBef>
                <a:spcPts val="378"/>
              </a:spcBef>
              <a:spcAft>
                <a:spcPts val="0"/>
              </a:spcAft>
              <a:buSzPct val="85000"/>
              <a:buNone/>
            </a:pPr>
            <a:r>
              <a:rPr lang="en-US"/>
              <a:t>A Preschool Center based Learning  Program for Children-</a:t>
            </a:r>
            <a:endParaRPr/>
          </a:p>
          <a:p>
            <a:pPr marL="274320" lvl="0" indent="-285249" algn="l" rtl="0">
              <a:spcBef>
                <a:spcPts val="378"/>
              </a:spcBef>
              <a:spcAft>
                <a:spcPts val="0"/>
              </a:spcAft>
              <a:buSzPct val="85000"/>
              <a:buChar char="⚫"/>
            </a:pPr>
            <a:r>
              <a:rPr lang="en-US"/>
              <a:t>Literacy Center- Children participate in Literacy related activities - Read aloud, Alphabet &amp; sound recognition; sight words &amp; rhyming. </a:t>
            </a:r>
            <a:endParaRPr/>
          </a:p>
          <a:p>
            <a:pPr marL="274320" lvl="0" indent="-172307" algn="l" rtl="0">
              <a:spcBef>
                <a:spcPts val="378"/>
              </a:spcBef>
              <a:spcAft>
                <a:spcPts val="0"/>
              </a:spcAft>
              <a:buSzPct val="85000"/>
              <a:buNone/>
            </a:pPr>
            <a:endParaRPr/>
          </a:p>
          <a:p>
            <a:pPr marL="274320" lvl="0" indent="-285249" algn="l" rtl="0">
              <a:spcBef>
                <a:spcPts val="378"/>
              </a:spcBef>
              <a:spcAft>
                <a:spcPts val="0"/>
              </a:spcAft>
              <a:buSzPct val="85000"/>
              <a:buChar char="⚫"/>
            </a:pPr>
            <a:r>
              <a:rPr lang="en-US"/>
              <a:t>Children’s stories is creatively woven into the daily activities of Oral Language Development skills which is strengthened through small group activities.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STRATEGY</a:t>
            </a:r>
            <a:endParaRPr/>
          </a:p>
        </p:txBody>
      </p:sp>
      <p:sp>
        <p:nvSpPr>
          <p:cNvPr id="255" name="Google Shape;255;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en-US"/>
              <a:t>The introduction of concepts is based on interactive hands-on activities. </a:t>
            </a:r>
            <a:endParaRPr/>
          </a:p>
          <a:p>
            <a:pPr marL="274320" lvl="0" indent="-274320" algn="l" rtl="0">
              <a:spcBef>
                <a:spcPts val="540"/>
              </a:spcBef>
              <a:spcAft>
                <a:spcPts val="0"/>
              </a:spcAft>
              <a:buSzPts val="2295"/>
              <a:buChar char="⚫"/>
            </a:pPr>
            <a:r>
              <a:rPr lang="en-US"/>
              <a:t>Daily Social Skills training to address social – emotional development.</a:t>
            </a:r>
            <a:endParaRPr/>
          </a:p>
          <a:p>
            <a:pPr marL="274320" lvl="0" indent="-274320" algn="l" rtl="0">
              <a:spcBef>
                <a:spcPts val="540"/>
              </a:spcBef>
              <a:spcAft>
                <a:spcPts val="0"/>
              </a:spcAft>
              <a:buSzPts val="2295"/>
              <a:buChar char="⚫"/>
            </a:pPr>
            <a:r>
              <a:rPr lang="en-US"/>
              <a:t>Use of technology and manipulatives at the various Learning Centers-Language Arts; Music; Math; Science &amp; Arts.</a:t>
            </a:r>
            <a:endParaRPr/>
          </a:p>
          <a:p>
            <a:pPr marL="274320" lvl="0" indent="-274320" algn="l" rtl="0">
              <a:spcBef>
                <a:spcPts val="540"/>
              </a:spcBef>
              <a:spcAft>
                <a:spcPts val="0"/>
              </a:spcAft>
              <a:buSzPts val="2295"/>
              <a:buChar char="⚫"/>
            </a:pPr>
            <a:r>
              <a:rPr lang="en-US"/>
              <a:t>Educational Games and interactive hands- on activities  provide greater understanding of concepts and  enrichment.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17"/>
          <p:cNvSpPr txBox="1">
            <a:spLocks noGrp="1"/>
          </p:cNvSpPr>
          <p:nvPr>
            <p:ph type="title"/>
          </p:nvPr>
        </p:nvSpPr>
        <p:spPr>
          <a:xfrm>
            <a:off x="266583"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200"/>
              <a:buFont typeface="Georgia"/>
              <a:buNone/>
            </a:pPr>
            <a:r>
              <a:rPr lang="en-US" sz="3200" b="1"/>
              <a:t>Curriculum for State Preschool</a:t>
            </a:r>
            <a:endParaRPr/>
          </a:p>
        </p:txBody>
      </p:sp>
      <p:sp>
        <p:nvSpPr>
          <p:cNvPr id="261" name="Google Shape;261;p17"/>
          <p:cNvSpPr txBox="1">
            <a:spLocks noGrp="1"/>
          </p:cNvSpPr>
          <p:nvPr>
            <p:ph type="body" idx="4294967295"/>
          </p:nvPr>
        </p:nvSpPr>
        <p:spPr>
          <a:xfrm>
            <a:off x="381000" y="1524000"/>
            <a:ext cx="8351838" cy="4572000"/>
          </a:xfrm>
          <a:prstGeom prst="rect">
            <a:avLst/>
          </a:prstGeom>
          <a:noFill/>
          <a:ln>
            <a:noFill/>
          </a:ln>
        </p:spPr>
        <p:txBody>
          <a:bodyPr spcFirstLastPara="1" wrap="square" lIns="91425" tIns="45700" rIns="91425" bIns="45700" anchor="t" anchorCtr="0">
            <a:normAutofit/>
          </a:bodyPr>
          <a:lstStyle/>
          <a:p>
            <a:pPr marL="109728" lvl="0" indent="0" algn="l" rtl="0">
              <a:spcBef>
                <a:spcPts val="0"/>
              </a:spcBef>
              <a:spcAft>
                <a:spcPts val="0"/>
              </a:spcAft>
              <a:buSzPts val="2295"/>
              <a:buNone/>
            </a:pPr>
            <a:r>
              <a:rPr lang="en-US" b="1"/>
              <a:t>Core  Curriculum</a:t>
            </a:r>
            <a:endParaRPr/>
          </a:p>
          <a:p>
            <a:pPr marL="452628" lvl="0" indent="-342900" algn="l" rtl="0">
              <a:spcBef>
                <a:spcPts val="480"/>
              </a:spcBef>
              <a:spcAft>
                <a:spcPts val="0"/>
              </a:spcAft>
              <a:buSzPts val="2040"/>
              <a:buChar char="⚫"/>
            </a:pPr>
            <a:r>
              <a:rPr lang="en-US" sz="2400"/>
              <a:t>California Preschool Learning Foundations</a:t>
            </a:r>
            <a:endParaRPr/>
          </a:p>
          <a:p>
            <a:pPr marL="452628" lvl="0" indent="-342900" algn="l" rtl="0">
              <a:spcBef>
                <a:spcPts val="480"/>
              </a:spcBef>
              <a:spcAft>
                <a:spcPts val="0"/>
              </a:spcAft>
              <a:buSzPts val="2040"/>
              <a:buChar char="⚫"/>
            </a:pPr>
            <a:r>
              <a:rPr lang="en-US" sz="2400"/>
              <a:t>My  Math In Pre-K – McGraw Hill</a:t>
            </a:r>
            <a:endParaRPr/>
          </a:p>
          <a:p>
            <a:pPr marL="452628" lvl="0" indent="-342900" algn="l" rtl="0">
              <a:spcBef>
                <a:spcPts val="480"/>
              </a:spcBef>
              <a:spcAft>
                <a:spcPts val="0"/>
              </a:spcAft>
              <a:buSzPts val="2040"/>
              <a:buChar char="⚫"/>
            </a:pPr>
            <a:r>
              <a:rPr lang="en-US" sz="2400"/>
              <a:t>Teacher Created Materials</a:t>
            </a:r>
            <a:endParaRPr/>
          </a:p>
          <a:p>
            <a:pPr marL="178308" lvl="0" indent="0" algn="l" rtl="0">
              <a:spcBef>
                <a:spcPts val="480"/>
              </a:spcBef>
              <a:spcAft>
                <a:spcPts val="0"/>
              </a:spcAft>
              <a:buSzPts val="2040"/>
              <a:buNone/>
            </a:pPr>
            <a:r>
              <a:rPr lang="en-US" sz="2400"/>
              <a:t> </a:t>
            </a:r>
            <a:endParaRPr/>
          </a:p>
          <a:p>
            <a:pPr marL="109728" lvl="0" indent="0" algn="l" rtl="0">
              <a:spcBef>
                <a:spcPts val="540"/>
              </a:spcBef>
              <a:spcAft>
                <a:spcPts val="0"/>
              </a:spcAft>
              <a:buSzPts val="2295"/>
              <a:buNone/>
            </a:pPr>
            <a:r>
              <a:rPr lang="en-US" b="1"/>
              <a:t>Supplementary Curriculum</a:t>
            </a:r>
            <a:endParaRPr/>
          </a:p>
          <a:p>
            <a:pPr marL="521208" lvl="0" indent="-342900" algn="l" rtl="0">
              <a:spcBef>
                <a:spcPts val="480"/>
              </a:spcBef>
              <a:spcAft>
                <a:spcPts val="0"/>
              </a:spcAft>
              <a:buSzPts val="2040"/>
              <a:buChar char="⚫"/>
            </a:pPr>
            <a:r>
              <a:rPr lang="en-US" sz="2400"/>
              <a:t>Environmental Rating Scale	</a:t>
            </a:r>
            <a:endParaRPr/>
          </a:p>
          <a:p>
            <a:pPr marL="521208" lvl="0" indent="-342900" algn="l" rtl="0">
              <a:spcBef>
                <a:spcPts val="480"/>
              </a:spcBef>
              <a:spcAft>
                <a:spcPts val="0"/>
              </a:spcAft>
              <a:buSzPts val="2040"/>
              <a:buChar char="⚫"/>
            </a:pPr>
            <a:r>
              <a:rPr lang="en-US" sz="2400"/>
              <a:t>Second Step – Social Skills Curriculum	</a:t>
            </a:r>
            <a:endParaRPr/>
          </a:p>
          <a:p>
            <a:pPr marL="109728" lvl="0" indent="0" algn="l" rtl="0">
              <a:spcBef>
                <a:spcPts val="210"/>
              </a:spcBef>
              <a:spcAft>
                <a:spcPts val="0"/>
              </a:spcAft>
              <a:buSzPts val="893"/>
              <a:buNone/>
            </a:pPr>
            <a:endParaRPr sz="1050"/>
          </a:p>
          <a:p>
            <a:pPr marL="109728" lvl="0" indent="0" algn="l" rtl="0">
              <a:spcBef>
                <a:spcPts val="540"/>
              </a:spcBef>
              <a:spcAft>
                <a:spcPts val="0"/>
              </a:spcAft>
              <a:buSzPts val="2295"/>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8"/>
          <p:cNvSpPr txBox="1">
            <a:spLocks noGrp="1"/>
          </p:cNvSpPr>
          <p:nvPr>
            <p:ph type="title"/>
          </p:nvPr>
        </p:nvSpPr>
        <p:spPr>
          <a:xfrm>
            <a:off x="304800" y="228600"/>
            <a:ext cx="8534400" cy="8351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ct val="100000"/>
              <a:buFont typeface="Georgia"/>
              <a:buNone/>
            </a:pPr>
            <a:r>
              <a:rPr lang="en-US" b="1"/>
              <a:t/>
            </a:r>
            <a:br>
              <a:rPr lang="en-US" b="1"/>
            </a:br>
            <a:r>
              <a:rPr lang="en-US" b="1"/>
              <a:t/>
            </a:r>
            <a:br>
              <a:rPr lang="en-US" b="1"/>
            </a:br>
            <a:r>
              <a:rPr lang="en-US" b="1"/>
              <a:t> </a:t>
            </a:r>
            <a:r>
              <a:rPr lang="en-US" sz="3100" b="1"/>
              <a:t>Assessments for Preschool Program</a:t>
            </a:r>
            <a:endParaRPr/>
          </a:p>
        </p:txBody>
      </p:sp>
      <p:sp>
        <p:nvSpPr>
          <p:cNvPr id="268" name="Google Shape;268;p18"/>
          <p:cNvSpPr txBox="1">
            <a:spLocks noGrp="1"/>
          </p:cNvSpPr>
          <p:nvPr>
            <p:ph type="body" idx="1"/>
          </p:nvPr>
        </p:nvSpPr>
        <p:spPr>
          <a:xfrm>
            <a:off x="304800" y="1752600"/>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en-US"/>
              <a:t>DRDP ( Desired Results Developmental Profile)</a:t>
            </a:r>
            <a:endParaRPr/>
          </a:p>
          <a:p>
            <a:pPr marL="274320" lvl="0" indent="-274320" algn="l" rtl="0">
              <a:spcBef>
                <a:spcPts val="540"/>
              </a:spcBef>
              <a:spcAft>
                <a:spcPts val="0"/>
              </a:spcAft>
              <a:buSzPts val="2295"/>
              <a:buChar char="⚫"/>
            </a:pPr>
            <a:r>
              <a:rPr lang="en-US"/>
              <a:t>Administered in Fall ( 1</a:t>
            </a:r>
            <a:r>
              <a:rPr lang="en-US" baseline="30000"/>
              <a:t>st</a:t>
            </a:r>
            <a:r>
              <a:rPr lang="en-US"/>
              <a:t> 60 of enrollment days ) &amp; in Spring</a:t>
            </a:r>
            <a:endParaRPr/>
          </a:p>
          <a:p>
            <a:pPr marL="274320" lvl="0" indent="-274320" algn="l" rtl="0">
              <a:spcBef>
                <a:spcPts val="540"/>
              </a:spcBef>
              <a:spcAft>
                <a:spcPts val="0"/>
              </a:spcAft>
              <a:buSzPts val="2295"/>
              <a:buChar char="⚫"/>
            </a:pPr>
            <a:r>
              <a:rPr lang="en-US"/>
              <a:t>Student Portfolio</a:t>
            </a:r>
            <a:endParaRPr/>
          </a:p>
          <a:p>
            <a:pPr marL="274320" lvl="0" indent="-274320" algn="l" rtl="0">
              <a:spcBef>
                <a:spcPts val="540"/>
              </a:spcBef>
              <a:spcAft>
                <a:spcPts val="0"/>
              </a:spcAft>
              <a:buSzPts val="2295"/>
              <a:buChar char="⚫"/>
            </a:pPr>
            <a:r>
              <a:rPr lang="en-US"/>
              <a:t>Teacher made test</a:t>
            </a:r>
            <a:endParaRPr/>
          </a:p>
          <a:p>
            <a:pPr marL="0" lvl="0" indent="0" algn="l" rtl="0">
              <a:spcBef>
                <a:spcPts val="540"/>
              </a:spcBef>
              <a:spcAft>
                <a:spcPts val="0"/>
              </a:spcAft>
              <a:buSzPts val="2295"/>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The DRDP – R Assessment Cycle</a:t>
            </a:r>
            <a:endParaRPr/>
          </a:p>
        </p:txBody>
      </p:sp>
      <p:grpSp>
        <p:nvGrpSpPr>
          <p:cNvPr id="274" name="Google Shape;274;p19"/>
          <p:cNvGrpSpPr/>
          <p:nvPr/>
        </p:nvGrpSpPr>
        <p:grpSpPr>
          <a:xfrm>
            <a:off x="2306471" y="1528419"/>
            <a:ext cx="4494545" cy="4569511"/>
            <a:chOff x="2004846" y="1244"/>
            <a:chExt cx="4494545" cy="4569511"/>
          </a:xfrm>
        </p:grpSpPr>
        <p:sp>
          <p:nvSpPr>
            <p:cNvPr id="275" name="Google Shape;275;p19"/>
            <p:cNvSpPr/>
            <p:nvPr/>
          </p:nvSpPr>
          <p:spPr>
            <a:xfrm>
              <a:off x="3637554" y="1244"/>
              <a:ext cx="1229128" cy="798933"/>
            </a:xfrm>
            <a:prstGeom prst="roundRect">
              <a:avLst>
                <a:gd name="adj" fmla="val 16667"/>
              </a:avLst>
            </a:prstGeom>
            <a:solidFill>
              <a:schemeClr val="accent1"/>
            </a:solidFill>
            <a:ln w="11425" cap="flat" cmpd="sng">
              <a:solidFill>
                <a:schemeClr val="l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9"/>
            <p:cNvSpPr txBox="1"/>
            <p:nvPr/>
          </p:nvSpPr>
          <p:spPr>
            <a:xfrm>
              <a:off x="3676555" y="40245"/>
              <a:ext cx="1151126" cy="72093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Georgia"/>
                <a:buNone/>
              </a:pPr>
              <a:r>
                <a:rPr lang="en-US" sz="1200">
                  <a:solidFill>
                    <a:schemeClr val="lt1"/>
                  </a:solidFill>
                  <a:latin typeface="Georgia"/>
                  <a:ea typeface="Georgia"/>
                  <a:cs typeface="Georgia"/>
                  <a:sym typeface="Georgia"/>
                </a:rPr>
                <a:t>Observe children and environment</a:t>
              </a:r>
              <a:endParaRPr/>
            </a:p>
          </p:txBody>
        </p:sp>
        <p:sp>
          <p:nvSpPr>
            <p:cNvPr id="277" name="Google Shape;277;p19"/>
            <p:cNvSpPr/>
            <p:nvPr/>
          </p:nvSpPr>
          <p:spPr>
            <a:xfrm>
              <a:off x="2366829" y="400710"/>
              <a:ext cx="3770578" cy="3770578"/>
            </a:xfrm>
            <a:custGeom>
              <a:avLst/>
              <a:gdLst/>
              <a:ahLst/>
              <a:cxnLst/>
              <a:rect l="l" t="t" r="r" b="b"/>
              <a:pathLst>
                <a:path w="120000" h="120000" extrusionOk="0">
                  <a:moveTo>
                    <a:pt x="84500" y="5230"/>
                  </a:moveTo>
                  <a:lnTo>
                    <a:pt x="84500" y="5230"/>
                  </a:lnTo>
                  <a:cubicBezTo>
                    <a:pt x="89426" y="7434"/>
                    <a:pt x="94033" y="10292"/>
                    <a:pt x="98195" y="13727"/>
                  </a:cubicBezTo>
                </a:path>
              </a:pathLst>
            </a:cu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9"/>
            <p:cNvSpPr/>
            <p:nvPr/>
          </p:nvSpPr>
          <p:spPr>
            <a:xfrm>
              <a:off x="5270263" y="943888"/>
              <a:ext cx="1229128" cy="798933"/>
            </a:xfrm>
            <a:prstGeom prst="roundRect">
              <a:avLst>
                <a:gd name="adj" fmla="val 16667"/>
              </a:avLst>
            </a:prstGeom>
            <a:solidFill>
              <a:schemeClr val="accent1"/>
            </a:solidFill>
            <a:ln w="11425" cap="flat" cmpd="sng">
              <a:solidFill>
                <a:schemeClr val="l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9"/>
            <p:cNvSpPr txBox="1"/>
            <p:nvPr/>
          </p:nvSpPr>
          <p:spPr>
            <a:xfrm>
              <a:off x="5309264" y="982889"/>
              <a:ext cx="1151126" cy="72093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Georgia"/>
                <a:buNone/>
              </a:pPr>
              <a:r>
                <a:rPr lang="en-US" sz="1200">
                  <a:solidFill>
                    <a:schemeClr val="lt1"/>
                  </a:solidFill>
                  <a:latin typeface="Georgia"/>
                  <a:ea typeface="Georgia"/>
                  <a:cs typeface="Georgia"/>
                  <a:sym typeface="Georgia"/>
                </a:rPr>
                <a:t>Complete assessments</a:t>
              </a:r>
              <a:endParaRPr/>
            </a:p>
          </p:txBody>
        </p:sp>
        <p:sp>
          <p:nvSpPr>
            <p:cNvPr id="280" name="Google Shape;280;p19"/>
            <p:cNvSpPr/>
            <p:nvPr/>
          </p:nvSpPr>
          <p:spPr>
            <a:xfrm>
              <a:off x="2366829" y="400710"/>
              <a:ext cx="3770578" cy="3770578"/>
            </a:xfrm>
            <a:custGeom>
              <a:avLst/>
              <a:gdLst/>
              <a:ahLst/>
              <a:cxnLst/>
              <a:rect l="l" t="t" r="r" b="b"/>
              <a:pathLst>
                <a:path w="120000" h="120000" extrusionOk="0">
                  <a:moveTo>
                    <a:pt x="119062" y="49435"/>
                  </a:moveTo>
                  <a:cubicBezTo>
                    <a:pt x="120312" y="56423"/>
                    <a:pt x="120312" y="63578"/>
                    <a:pt x="119062" y="70566"/>
                  </a:cubicBezTo>
                </a:path>
              </a:pathLst>
            </a:cu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9"/>
            <p:cNvSpPr/>
            <p:nvPr/>
          </p:nvSpPr>
          <p:spPr>
            <a:xfrm>
              <a:off x="5270263" y="2829177"/>
              <a:ext cx="1229128" cy="798933"/>
            </a:xfrm>
            <a:prstGeom prst="roundRect">
              <a:avLst>
                <a:gd name="adj" fmla="val 16667"/>
              </a:avLst>
            </a:prstGeom>
            <a:solidFill>
              <a:schemeClr val="accent1"/>
            </a:solidFill>
            <a:ln w="11425" cap="flat" cmpd="sng">
              <a:solidFill>
                <a:schemeClr val="l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9"/>
            <p:cNvSpPr txBox="1"/>
            <p:nvPr/>
          </p:nvSpPr>
          <p:spPr>
            <a:xfrm>
              <a:off x="5309264" y="2868178"/>
              <a:ext cx="1151126" cy="72093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Georgia"/>
                <a:buNone/>
              </a:pPr>
              <a:r>
                <a:rPr lang="en-US" sz="1200">
                  <a:solidFill>
                    <a:schemeClr val="lt1"/>
                  </a:solidFill>
                  <a:latin typeface="Georgia"/>
                  <a:ea typeface="Georgia"/>
                  <a:cs typeface="Georgia"/>
                  <a:sym typeface="Georgia"/>
                </a:rPr>
                <a:t>Summarize assessments</a:t>
              </a:r>
              <a:endParaRPr/>
            </a:p>
          </p:txBody>
        </p:sp>
        <p:sp>
          <p:nvSpPr>
            <p:cNvPr id="283" name="Google Shape;283;p19"/>
            <p:cNvSpPr/>
            <p:nvPr/>
          </p:nvSpPr>
          <p:spPr>
            <a:xfrm>
              <a:off x="2366829" y="400710"/>
              <a:ext cx="3770578" cy="3770578"/>
            </a:xfrm>
            <a:custGeom>
              <a:avLst/>
              <a:gdLst/>
              <a:ahLst/>
              <a:cxnLst/>
              <a:rect l="l" t="t" r="r" b="b"/>
              <a:pathLst>
                <a:path w="120000" h="120000" extrusionOk="0">
                  <a:moveTo>
                    <a:pt x="98194" y="106273"/>
                  </a:moveTo>
                  <a:lnTo>
                    <a:pt x="98194" y="106273"/>
                  </a:lnTo>
                  <a:cubicBezTo>
                    <a:pt x="94032" y="109708"/>
                    <a:pt x="89426" y="112566"/>
                    <a:pt x="84499" y="114770"/>
                  </a:cubicBezTo>
                </a:path>
              </a:pathLst>
            </a:cu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9"/>
            <p:cNvSpPr/>
            <p:nvPr/>
          </p:nvSpPr>
          <p:spPr>
            <a:xfrm>
              <a:off x="3637554" y="3771822"/>
              <a:ext cx="1229128" cy="798933"/>
            </a:xfrm>
            <a:prstGeom prst="roundRect">
              <a:avLst>
                <a:gd name="adj" fmla="val 16667"/>
              </a:avLst>
            </a:prstGeom>
            <a:solidFill>
              <a:schemeClr val="accent1"/>
            </a:solidFill>
            <a:ln w="11425" cap="flat" cmpd="sng">
              <a:solidFill>
                <a:schemeClr val="l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9"/>
            <p:cNvSpPr txBox="1"/>
            <p:nvPr/>
          </p:nvSpPr>
          <p:spPr>
            <a:xfrm>
              <a:off x="3676555" y="3810823"/>
              <a:ext cx="1151126" cy="72093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Georgia"/>
                <a:buNone/>
              </a:pPr>
              <a:r>
                <a:rPr lang="en-US" sz="1200">
                  <a:solidFill>
                    <a:schemeClr val="lt1"/>
                  </a:solidFill>
                  <a:latin typeface="Georgia"/>
                  <a:ea typeface="Georgia"/>
                  <a:cs typeface="Georgia"/>
                  <a:sym typeface="Georgia"/>
                </a:rPr>
                <a:t>Complete Summary of Findings and analyze data</a:t>
              </a:r>
              <a:endParaRPr/>
            </a:p>
          </p:txBody>
        </p:sp>
        <p:sp>
          <p:nvSpPr>
            <p:cNvPr id="286" name="Google Shape;286;p19"/>
            <p:cNvSpPr/>
            <p:nvPr/>
          </p:nvSpPr>
          <p:spPr>
            <a:xfrm>
              <a:off x="2366829" y="400710"/>
              <a:ext cx="3770578" cy="3770578"/>
            </a:xfrm>
            <a:custGeom>
              <a:avLst/>
              <a:gdLst/>
              <a:ahLst/>
              <a:cxnLst/>
              <a:rect l="l" t="t" r="r" b="b"/>
              <a:pathLst>
                <a:path w="120000" h="120000" extrusionOk="0">
                  <a:moveTo>
                    <a:pt x="35500" y="114770"/>
                  </a:moveTo>
                  <a:lnTo>
                    <a:pt x="35500" y="114770"/>
                  </a:lnTo>
                  <a:cubicBezTo>
                    <a:pt x="30574" y="112566"/>
                    <a:pt x="25967" y="109708"/>
                    <a:pt x="21805" y="106273"/>
                  </a:cubicBezTo>
                </a:path>
              </a:pathLst>
            </a:cu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9"/>
            <p:cNvSpPr/>
            <p:nvPr/>
          </p:nvSpPr>
          <p:spPr>
            <a:xfrm>
              <a:off x="2004846" y="2829177"/>
              <a:ext cx="1229128" cy="798933"/>
            </a:xfrm>
            <a:prstGeom prst="roundRect">
              <a:avLst>
                <a:gd name="adj" fmla="val 16667"/>
              </a:avLst>
            </a:prstGeom>
            <a:solidFill>
              <a:schemeClr val="accent1"/>
            </a:solidFill>
            <a:ln w="11425" cap="flat" cmpd="sng">
              <a:solidFill>
                <a:schemeClr val="l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9"/>
            <p:cNvSpPr txBox="1"/>
            <p:nvPr/>
          </p:nvSpPr>
          <p:spPr>
            <a:xfrm>
              <a:off x="2043847" y="2868178"/>
              <a:ext cx="1151126" cy="72093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Georgia"/>
                <a:buNone/>
              </a:pPr>
              <a:r>
                <a:rPr lang="en-US" sz="1200">
                  <a:solidFill>
                    <a:schemeClr val="lt1"/>
                  </a:solidFill>
                  <a:latin typeface="Georgia"/>
                  <a:ea typeface="Georgia"/>
                  <a:cs typeface="Georgia"/>
                  <a:sym typeface="Georgia"/>
                </a:rPr>
                <a:t>Modify curriculum and environment</a:t>
              </a:r>
              <a:endParaRPr/>
            </a:p>
          </p:txBody>
        </p:sp>
        <p:sp>
          <p:nvSpPr>
            <p:cNvPr id="289" name="Google Shape;289;p19"/>
            <p:cNvSpPr/>
            <p:nvPr/>
          </p:nvSpPr>
          <p:spPr>
            <a:xfrm>
              <a:off x="2366829" y="400710"/>
              <a:ext cx="3770578" cy="3770578"/>
            </a:xfrm>
            <a:custGeom>
              <a:avLst/>
              <a:gdLst/>
              <a:ahLst/>
              <a:cxnLst/>
              <a:rect l="l" t="t" r="r" b="b"/>
              <a:pathLst>
                <a:path w="120000" h="120000" extrusionOk="0">
                  <a:moveTo>
                    <a:pt x="938" y="70565"/>
                  </a:moveTo>
                  <a:cubicBezTo>
                    <a:pt x="-312" y="63577"/>
                    <a:pt x="-312" y="56422"/>
                    <a:pt x="938" y="49434"/>
                  </a:cubicBezTo>
                </a:path>
              </a:pathLst>
            </a:cu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9"/>
            <p:cNvSpPr/>
            <p:nvPr/>
          </p:nvSpPr>
          <p:spPr>
            <a:xfrm>
              <a:off x="2004846" y="943888"/>
              <a:ext cx="1229128" cy="798933"/>
            </a:xfrm>
            <a:prstGeom prst="roundRect">
              <a:avLst>
                <a:gd name="adj" fmla="val 16667"/>
              </a:avLst>
            </a:prstGeom>
            <a:solidFill>
              <a:schemeClr val="accent1"/>
            </a:solidFill>
            <a:ln w="11425" cap="flat" cmpd="sng">
              <a:solidFill>
                <a:schemeClr val="lt1"/>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9"/>
            <p:cNvSpPr txBox="1"/>
            <p:nvPr/>
          </p:nvSpPr>
          <p:spPr>
            <a:xfrm>
              <a:off x="2043847" y="982889"/>
              <a:ext cx="1151126" cy="72093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Georgia"/>
                <a:buNone/>
              </a:pPr>
              <a:r>
                <a:rPr lang="en-US" sz="1200">
                  <a:solidFill>
                    <a:schemeClr val="lt1"/>
                  </a:solidFill>
                  <a:latin typeface="Georgia"/>
                  <a:ea typeface="Georgia"/>
                  <a:cs typeface="Georgia"/>
                  <a:sym typeface="Georgia"/>
                </a:rPr>
                <a:t>Implement curriculum and environment</a:t>
              </a:r>
              <a:endParaRPr/>
            </a:p>
          </p:txBody>
        </p:sp>
        <p:sp>
          <p:nvSpPr>
            <p:cNvPr id="292" name="Google Shape;292;p19"/>
            <p:cNvSpPr/>
            <p:nvPr/>
          </p:nvSpPr>
          <p:spPr>
            <a:xfrm>
              <a:off x="2366829" y="400710"/>
              <a:ext cx="3770578" cy="3770578"/>
            </a:xfrm>
            <a:custGeom>
              <a:avLst/>
              <a:gdLst/>
              <a:ahLst/>
              <a:cxnLst/>
              <a:rect l="l" t="t" r="r" b="b"/>
              <a:pathLst>
                <a:path w="120000" h="120000" extrusionOk="0">
                  <a:moveTo>
                    <a:pt x="21806" y="13727"/>
                  </a:moveTo>
                  <a:lnTo>
                    <a:pt x="21806" y="13727"/>
                  </a:lnTo>
                  <a:cubicBezTo>
                    <a:pt x="25968" y="10292"/>
                    <a:pt x="30574" y="7434"/>
                    <a:pt x="35501" y="5230"/>
                  </a:cubicBezTo>
                </a:path>
              </a:pathLst>
            </a:cu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0"/>
          <p:cNvSpPr/>
          <p:nvPr/>
        </p:nvSpPr>
        <p:spPr>
          <a:xfrm>
            <a:off x="228600" y="304800"/>
            <a:ext cx="8686800" cy="52322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Georgia"/>
                <a:ea typeface="Georgia"/>
                <a:cs typeface="Georgia"/>
                <a:sym typeface="Georgia"/>
              </a:rPr>
              <a:t>        PROFESSIONAL DEVELOPMENT</a:t>
            </a:r>
            <a:endParaRPr/>
          </a:p>
          <a:p>
            <a:pPr marL="0" marR="0" lvl="0" indent="0" algn="l" rtl="0">
              <a:spcBef>
                <a:spcPts val="0"/>
              </a:spcBef>
              <a:spcAft>
                <a:spcPts val="0"/>
              </a:spcAft>
              <a:buNone/>
            </a:pPr>
            <a:r>
              <a:rPr lang="en-US" sz="2800">
                <a:solidFill>
                  <a:schemeClr val="dk1"/>
                </a:solidFill>
                <a:latin typeface="Georgia"/>
                <a:ea typeface="Georgia"/>
                <a:cs typeface="Georgia"/>
                <a:sym typeface="Georgia"/>
              </a:rPr>
              <a:t>Some of the professional development required for all Early Learning Staff-</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Georgia"/>
                <a:ea typeface="Georgia"/>
                <a:cs typeface="Georgia"/>
                <a:sym typeface="Georgia"/>
              </a:rPr>
              <a:t>Classroom Assessment Scoring System ( CLASS)</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Georgia"/>
                <a:ea typeface="Georgia"/>
                <a:cs typeface="Georgia"/>
                <a:sym typeface="Georgia"/>
              </a:rPr>
              <a:t>Teaching Pyramid ( promotes social emotional development)</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Georgia"/>
                <a:ea typeface="Georgia"/>
                <a:cs typeface="Georgia"/>
                <a:sym typeface="Georgia"/>
              </a:rPr>
              <a:t>Environmental Rating Scale (ECER’s)</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Georgia"/>
                <a:ea typeface="Georgia"/>
                <a:cs typeface="Georgia"/>
                <a:sym typeface="Georgia"/>
              </a:rPr>
              <a:t>Desired Results Developmental Profile (DRDP 2015)- </a:t>
            </a:r>
            <a:r>
              <a:rPr lang="en-US" sz="1800">
                <a:solidFill>
                  <a:schemeClr val="dk1"/>
                </a:solidFill>
                <a:latin typeface="Georgia"/>
                <a:ea typeface="Georgia"/>
                <a:cs typeface="Georgia"/>
                <a:sym typeface="Georgia"/>
              </a:rPr>
              <a:t>based on observation and use of developmental Continuum from Early Infancy to Kindergarten level</a:t>
            </a:r>
            <a:endParaRPr/>
          </a:p>
          <a:p>
            <a:pPr marL="457200" marR="0" lvl="0" indent="-457200" algn="l" rtl="0">
              <a:spcBef>
                <a:spcPts val="0"/>
              </a:spcBef>
              <a:spcAft>
                <a:spcPts val="0"/>
              </a:spcAft>
              <a:buClr>
                <a:schemeClr val="dk1"/>
              </a:buClr>
              <a:buSzPts val="2800"/>
              <a:buFont typeface="Arial"/>
              <a:buChar char="•"/>
            </a:pPr>
            <a:r>
              <a:rPr lang="en-US" sz="2800">
                <a:solidFill>
                  <a:schemeClr val="dk1"/>
                </a:solidFill>
                <a:latin typeface="Georgia"/>
                <a:ea typeface="Georgia"/>
                <a:cs typeface="Georgia"/>
                <a:sym typeface="Georgia"/>
              </a:rPr>
              <a:t>California Preschool Learning Foundations</a:t>
            </a:r>
            <a:endParaRPr/>
          </a:p>
          <a:p>
            <a:pPr marL="457200" marR="0" lvl="0" indent="-457200" algn="l" rtl="0">
              <a:spcBef>
                <a:spcPts val="0"/>
              </a:spcBef>
              <a:spcAft>
                <a:spcPts val="0"/>
              </a:spcAft>
              <a:buClr>
                <a:schemeClr val="dk1"/>
              </a:buClr>
              <a:buSzPts val="3200"/>
              <a:buFont typeface="Arial"/>
              <a:buChar char="•"/>
            </a:pPr>
            <a:r>
              <a:rPr lang="en-US" sz="3200">
                <a:solidFill>
                  <a:schemeClr val="dk1"/>
                </a:solidFill>
                <a:latin typeface="Georgia"/>
                <a:ea typeface="Georgia"/>
                <a:cs typeface="Georgia"/>
                <a:sym typeface="Georgia"/>
              </a:rPr>
              <a:t>Learning Genie- APP for DRDP assessment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1"/>
          <p:cNvSpPr txBox="1">
            <a:spLocks noGrp="1"/>
          </p:cNvSpPr>
          <p:nvPr>
            <p:ph type="subTitle" idx="1"/>
          </p:nvPr>
        </p:nvSpPr>
        <p:spPr>
          <a:xfrm>
            <a:off x="533400" y="3810000"/>
            <a:ext cx="7772400" cy="236220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360"/>
              <a:buNone/>
            </a:pPr>
            <a:r>
              <a:rPr lang="en-US" u="sng">
                <a:solidFill>
                  <a:schemeClr val="dk1"/>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HTTP://WWW.WCCUSD.NET/DOMAIN/973</a:t>
            </a:r>
            <a:endParaRPr u="sng">
              <a:solidFill>
                <a:schemeClr val="dk1"/>
              </a:solidFill>
            </a:endParaRPr>
          </a:p>
          <a:p>
            <a:pPr marL="0" lvl="0" indent="0" algn="l" rtl="0">
              <a:spcBef>
                <a:spcPts val="320"/>
              </a:spcBef>
              <a:spcAft>
                <a:spcPts val="0"/>
              </a:spcAft>
              <a:buSzPts val="1360"/>
              <a:buNone/>
            </a:pPr>
            <a:endParaRPr u="sng">
              <a:solidFill>
                <a:schemeClr val="dk1"/>
              </a:solidFill>
            </a:endParaRPr>
          </a:p>
          <a:p>
            <a:pPr marL="0" lvl="0" indent="0" algn="l" rtl="0">
              <a:spcBef>
                <a:spcPts val="320"/>
              </a:spcBef>
              <a:spcAft>
                <a:spcPts val="0"/>
              </a:spcAft>
              <a:buSzPts val="1360"/>
              <a:buNone/>
            </a:pPr>
            <a:r>
              <a:rPr lang="en-US" u="sng">
                <a:solidFill>
                  <a:schemeClr val="dk1"/>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HTTP://WWW.EARLYLEARNINGDEPARTMENT.ORG</a:t>
            </a:r>
            <a:r>
              <a:rPr lang="en-US" u="sng">
                <a:solidFill>
                  <a:schemeClr val="dk1"/>
                </a:solidFill>
              </a:rPr>
              <a:t> </a:t>
            </a:r>
            <a:endParaRPr/>
          </a:p>
        </p:txBody>
      </p:sp>
      <p:sp>
        <p:nvSpPr>
          <p:cNvPr id="303" name="Google Shape;303;p21"/>
          <p:cNvSpPr txBox="1"/>
          <p:nvPr/>
        </p:nvSpPr>
        <p:spPr>
          <a:xfrm>
            <a:off x="381000" y="685800"/>
            <a:ext cx="85344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Georgia"/>
                <a:ea typeface="Georgia"/>
                <a:cs typeface="Georgia"/>
                <a:sym typeface="Georgia"/>
              </a:rPr>
              <a:t>For more information contact our website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
          <p:cNvSpPr txBox="1">
            <a:spLocks noGrp="1"/>
          </p:cNvSpPr>
          <p:nvPr>
            <p:ph type="title"/>
          </p:nvPr>
        </p:nvSpPr>
        <p:spPr>
          <a:xfrm>
            <a:off x="301752" y="152400"/>
            <a:ext cx="8503920" cy="8351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ct val="100000"/>
              <a:buFont typeface="Georgia"/>
              <a:buNone/>
            </a:pPr>
            <a:r>
              <a:rPr lang="en-US"/>
              <a:t> WCCUSD California State School Preschool Program</a:t>
            </a:r>
            <a:endParaRPr/>
          </a:p>
        </p:txBody>
      </p:sp>
      <p:sp>
        <p:nvSpPr>
          <p:cNvPr id="173" name="Google Shape;173;p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SzPct val="85000"/>
              <a:buNone/>
            </a:pPr>
            <a:r>
              <a:rPr lang="en-US" b="1" u="sng"/>
              <a:t>Goal</a:t>
            </a:r>
            <a:r>
              <a:rPr lang="en-US" b="1"/>
              <a:t>: To ensure that all our students are safe and have fun while learning</a:t>
            </a:r>
            <a:endParaRPr/>
          </a:p>
          <a:p>
            <a:pPr marL="0" lvl="0" indent="0" algn="l" rtl="0">
              <a:spcBef>
                <a:spcPts val="499"/>
              </a:spcBef>
              <a:spcAft>
                <a:spcPts val="0"/>
              </a:spcAft>
              <a:buSzPct val="85000"/>
              <a:buNone/>
            </a:pPr>
            <a:endParaRPr/>
          </a:p>
          <a:p>
            <a:pPr marL="0" lvl="0" indent="0" algn="l" rtl="0">
              <a:spcBef>
                <a:spcPts val="499"/>
              </a:spcBef>
              <a:spcAft>
                <a:spcPts val="0"/>
              </a:spcAft>
              <a:buSzPct val="85000"/>
              <a:buNone/>
            </a:pPr>
            <a:r>
              <a:rPr lang="en-US" b="1" u="sng"/>
              <a:t>Rationale</a:t>
            </a:r>
            <a:r>
              <a:rPr lang="en-US" b="1"/>
              <a:t>:</a:t>
            </a:r>
            <a:r>
              <a:rPr lang="en-US" b="1" u="sng"/>
              <a:t> </a:t>
            </a:r>
            <a:endParaRPr/>
          </a:p>
          <a:p>
            <a:pPr marL="0" lvl="0" indent="0" algn="l" rtl="0">
              <a:spcBef>
                <a:spcPts val="499"/>
              </a:spcBef>
              <a:spcAft>
                <a:spcPts val="0"/>
              </a:spcAft>
              <a:buSzPct val="85000"/>
              <a:buNone/>
            </a:pPr>
            <a:r>
              <a:rPr lang="en-US"/>
              <a:t>Early education programs are seen as important mechanism for helping children develop the skills they need for school readiness.</a:t>
            </a:r>
            <a:endParaRPr/>
          </a:p>
          <a:p>
            <a:pPr marL="0" lvl="0" indent="0" algn="l" rtl="0">
              <a:spcBef>
                <a:spcPts val="499"/>
              </a:spcBef>
              <a:spcAft>
                <a:spcPts val="0"/>
              </a:spcAft>
              <a:buSzPct val="85000"/>
              <a:buNone/>
            </a:pPr>
            <a:endParaRPr/>
          </a:p>
          <a:p>
            <a:pPr marL="0" lvl="0" indent="0" algn="l" rtl="0">
              <a:spcBef>
                <a:spcPts val="499"/>
              </a:spcBef>
              <a:spcAft>
                <a:spcPts val="0"/>
              </a:spcAft>
              <a:buSzPct val="85000"/>
              <a:buNone/>
            </a:pPr>
            <a:r>
              <a:rPr lang="en-US" b="1" u="sng"/>
              <a:t>Partners</a:t>
            </a:r>
            <a:r>
              <a:rPr lang="en-US" b="1"/>
              <a:t>:</a:t>
            </a:r>
            <a:endParaRPr/>
          </a:p>
          <a:p>
            <a:pPr marL="0" lvl="0" indent="0" algn="l" rtl="0">
              <a:spcBef>
                <a:spcPts val="499"/>
              </a:spcBef>
              <a:spcAft>
                <a:spcPts val="0"/>
              </a:spcAft>
              <a:buSzPct val="85000"/>
              <a:buNone/>
            </a:pPr>
            <a:r>
              <a:rPr lang="en-US" b="1"/>
              <a:t>Parents</a:t>
            </a:r>
            <a:r>
              <a:rPr lang="en-US"/>
              <a:t> – Key to the program success is parent participation. This provides families with skills and strategies for home/ school connection and readiness.</a:t>
            </a:r>
            <a:endParaRPr/>
          </a:p>
          <a:p>
            <a:pPr marL="0" lvl="0" indent="0" algn="l" rtl="0">
              <a:spcBef>
                <a:spcPts val="499"/>
              </a:spcBef>
              <a:spcAft>
                <a:spcPts val="0"/>
              </a:spcAft>
              <a:buSzPct val="85000"/>
              <a:buNone/>
            </a:pPr>
            <a:endParaRPr/>
          </a:p>
          <a:p>
            <a:pPr marL="274320" lvl="0" indent="-139544" algn="l" rtl="0">
              <a:spcBef>
                <a:spcPts val="499"/>
              </a:spcBef>
              <a:spcAft>
                <a:spcPts val="0"/>
              </a:spcAft>
              <a:buSzPct val="85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Lunch Eligibility </a:t>
            </a:r>
            <a:endParaRPr/>
          </a:p>
        </p:txBody>
      </p:sp>
      <p:pic>
        <p:nvPicPr>
          <p:cNvPr id="199" name="Google Shape;199;p7"/>
          <p:cNvPicPr preferRelativeResize="0">
            <a:picLocks noGrp="1"/>
          </p:cNvPicPr>
          <p:nvPr>
            <p:ph type="body" idx="1"/>
          </p:nvPr>
        </p:nvPicPr>
        <p:blipFill rotWithShape="1">
          <a:blip r:embed="rId3">
            <a:alphaModFix/>
          </a:blip>
          <a:srcRect/>
          <a:stretch/>
        </p:blipFill>
        <p:spPr>
          <a:xfrm rot="10800000">
            <a:off x="414526" y="3380592"/>
            <a:ext cx="3813048" cy="3030327"/>
          </a:xfrm>
          <a:prstGeom prst="rect">
            <a:avLst/>
          </a:prstGeom>
          <a:noFill/>
          <a:ln>
            <a:noFill/>
          </a:ln>
        </p:spPr>
      </p:pic>
      <p:sp>
        <p:nvSpPr>
          <p:cNvPr id="200" name="Google Shape;200;p7"/>
          <p:cNvSpPr txBox="1">
            <a:spLocks noGrp="1"/>
          </p:cNvSpPr>
          <p:nvPr>
            <p:ph type="body" idx="2"/>
          </p:nvPr>
        </p:nvSpPr>
        <p:spPr>
          <a:xfrm>
            <a:off x="4766029" y="1371601"/>
            <a:ext cx="4038600" cy="4681728"/>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125"/>
              <a:buChar char="⚫"/>
            </a:pPr>
            <a:r>
              <a:rPr lang="en-US"/>
              <a:t>77 % of CSPP students are on free and reduced lunch </a:t>
            </a:r>
            <a:endParaRPr/>
          </a:p>
        </p:txBody>
      </p:sp>
      <p:pic>
        <p:nvPicPr>
          <p:cNvPr id="201" name="Google Shape;201;p7"/>
          <p:cNvPicPr preferRelativeResize="0"/>
          <p:nvPr/>
        </p:nvPicPr>
        <p:blipFill rotWithShape="1">
          <a:blip r:embed="rId4">
            <a:alphaModFix/>
          </a:blip>
          <a:srcRect/>
          <a:stretch/>
        </p:blipFill>
        <p:spPr>
          <a:xfrm rot="5400000">
            <a:off x="1272584" y="1130451"/>
            <a:ext cx="2096932" cy="2403349"/>
          </a:xfrm>
          <a:prstGeom prst="rect">
            <a:avLst/>
          </a:prstGeom>
          <a:noFill/>
          <a:ln>
            <a:noFill/>
          </a:ln>
        </p:spPr>
      </p:pic>
      <p:pic>
        <p:nvPicPr>
          <p:cNvPr id="202" name="Google Shape;202;p7"/>
          <p:cNvPicPr preferRelativeResize="0"/>
          <p:nvPr/>
        </p:nvPicPr>
        <p:blipFill rotWithShape="1">
          <a:blip r:embed="rId5">
            <a:alphaModFix/>
          </a:blip>
          <a:srcRect/>
          <a:stretch/>
        </p:blipFill>
        <p:spPr>
          <a:xfrm>
            <a:off x="4766030" y="2514601"/>
            <a:ext cx="3920770" cy="38387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SUCCESSES</a:t>
            </a:r>
            <a:endParaRPr/>
          </a:p>
        </p:txBody>
      </p:sp>
      <p:sp>
        <p:nvSpPr>
          <p:cNvPr id="208" name="Google Shape;208;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274320" lvl="0" indent="-285276" algn="l" rtl="0">
              <a:spcBef>
                <a:spcPts val="0"/>
              </a:spcBef>
              <a:spcAft>
                <a:spcPts val="0"/>
              </a:spcAft>
              <a:buSzPts val="2295"/>
              <a:buChar char="⚫"/>
            </a:pPr>
            <a:r>
              <a:rPr lang="en-US"/>
              <a:t>WCCUSD CSPP currently provides 11 Part Day to eligible children of low income communities. The families at our sites have low income or are on government assistance. The families especially in Richmond Iron Triangle where some of our Programs are located, face multiple pressures of poverty, immigration related issues, high crime environment, low family educational attainment and sometimes drug use that impacts their ability to adequately support their children’s learning. Our program provides a critical haven for young children to acquire the necessary foundational skills that enables school success.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Successes contd.</a:t>
            </a:r>
            <a:endParaRPr/>
          </a:p>
        </p:txBody>
      </p:sp>
      <p:sp>
        <p:nvSpPr>
          <p:cNvPr id="214" name="Google Shape;214;p9"/>
          <p:cNvSpPr txBox="1">
            <a:spLocks noGrp="1"/>
          </p:cNvSpPr>
          <p:nvPr>
            <p:ph type="body" idx="1"/>
          </p:nvPr>
        </p:nvSpPr>
        <p:spPr>
          <a:xfrm>
            <a:off x="301750" y="1145425"/>
            <a:ext cx="8627700" cy="5633700"/>
          </a:xfrm>
          <a:prstGeom prst="rect">
            <a:avLst/>
          </a:prstGeom>
          <a:noFill/>
          <a:ln>
            <a:noFill/>
          </a:ln>
        </p:spPr>
        <p:txBody>
          <a:bodyPr spcFirstLastPara="1" wrap="square" lIns="91425" tIns="45700" rIns="91425" bIns="45700" anchor="t" anchorCtr="0">
            <a:noAutofit/>
          </a:bodyPr>
          <a:lstStyle/>
          <a:p>
            <a:pPr marL="274320" lvl="0" indent="-274320" algn="l" rtl="0">
              <a:spcBef>
                <a:spcPts val="0"/>
              </a:spcBef>
              <a:spcAft>
                <a:spcPts val="0"/>
              </a:spcAft>
              <a:buSzPts val="1360"/>
              <a:buChar char="⚫"/>
            </a:pPr>
            <a:r>
              <a:rPr lang="en-US" sz="1600"/>
              <a:t>High Quality Preschool Program- QRIS ( Quality rating information system) Seven Tier 5 sites &amp; Eight Tier 4 sites.</a:t>
            </a:r>
            <a:endParaRPr/>
          </a:p>
          <a:p>
            <a:pPr marL="274320" lvl="0" indent="-274320" algn="l" rtl="0">
              <a:spcBef>
                <a:spcPts val="320"/>
              </a:spcBef>
              <a:spcAft>
                <a:spcPts val="0"/>
              </a:spcAft>
              <a:buSzPts val="1360"/>
              <a:buChar char="⚫"/>
            </a:pPr>
            <a:r>
              <a:rPr lang="en-US" sz="1600"/>
              <a:t>All CSPP teachers are full credentialed and have ECE permits.</a:t>
            </a:r>
            <a:endParaRPr/>
          </a:p>
          <a:p>
            <a:pPr marL="274320" lvl="0" indent="-274320" algn="l" rtl="0">
              <a:spcBef>
                <a:spcPts val="320"/>
              </a:spcBef>
              <a:spcAft>
                <a:spcPts val="0"/>
              </a:spcAft>
              <a:buSzPts val="1360"/>
              <a:buChar char="⚫"/>
            </a:pPr>
            <a:r>
              <a:rPr lang="en-US" sz="1600"/>
              <a:t>Online Professional Development and Refresher courses provided for teachers and instructional Assistants in the following areas- small group and large group instructions; intervention and differentiation of instruction and developmentally appropriate instruction.</a:t>
            </a:r>
            <a:endParaRPr/>
          </a:p>
          <a:p>
            <a:pPr marL="274320" lvl="0" indent="-274320" algn="l" rtl="0">
              <a:spcBef>
                <a:spcPts val="320"/>
              </a:spcBef>
              <a:spcAft>
                <a:spcPts val="0"/>
              </a:spcAft>
              <a:buSzPts val="1360"/>
              <a:buChar char="⚫"/>
            </a:pPr>
            <a:r>
              <a:rPr lang="en-US" sz="1600"/>
              <a:t>Planning time for staff during and after school.</a:t>
            </a:r>
            <a:endParaRPr/>
          </a:p>
          <a:p>
            <a:pPr marL="274320" lvl="0" indent="-274320" algn="l" rtl="0">
              <a:spcBef>
                <a:spcPts val="320"/>
              </a:spcBef>
              <a:spcAft>
                <a:spcPts val="0"/>
              </a:spcAft>
              <a:buSzPts val="1360"/>
              <a:buChar char="⚫"/>
            </a:pPr>
            <a:r>
              <a:rPr lang="en-US" sz="1600"/>
              <a:t>Academic Conferencing –Analysis of Data and sharing strategies.</a:t>
            </a:r>
            <a:endParaRPr/>
          </a:p>
          <a:p>
            <a:pPr marL="274320" lvl="0" indent="-274320" algn="l" rtl="0">
              <a:spcBef>
                <a:spcPts val="320"/>
              </a:spcBef>
              <a:spcAft>
                <a:spcPts val="0"/>
              </a:spcAft>
              <a:buSzPts val="1360"/>
              <a:buChar char="⚫"/>
            </a:pPr>
            <a:r>
              <a:rPr lang="en-US" sz="1600"/>
              <a:t>Learning Genie App for efficient Data collection for DRDP assessment and family communication.</a:t>
            </a:r>
            <a:endParaRPr/>
          </a:p>
          <a:p>
            <a:pPr marL="274320" lvl="0" indent="-274320" algn="l" rtl="0">
              <a:spcBef>
                <a:spcPts val="320"/>
              </a:spcBef>
              <a:spcAft>
                <a:spcPts val="0"/>
              </a:spcAft>
              <a:buSzPts val="1360"/>
              <a:buChar char="⚫"/>
            </a:pPr>
            <a:r>
              <a:rPr lang="en-US" sz="1600"/>
              <a:t>Development of SMART goals (Specific Measurable Achievable Realistic and Timed) in the area of student achievement.</a:t>
            </a:r>
            <a:endParaRPr/>
          </a:p>
          <a:p>
            <a:pPr marL="274320" lvl="0" indent="-274320" algn="l" rtl="0">
              <a:spcBef>
                <a:spcPts val="320"/>
              </a:spcBef>
              <a:spcAft>
                <a:spcPts val="0"/>
              </a:spcAft>
              <a:buSzPts val="1360"/>
              <a:buChar char="⚫"/>
            </a:pPr>
            <a:r>
              <a:rPr lang="en-US" sz="1600"/>
              <a:t>Enrollment practices- advertising in Local magazines, Bus tails, Local Movie theaters, Faith based agencies, Laundromats and Stores. </a:t>
            </a:r>
            <a:endParaRPr/>
          </a:p>
          <a:p>
            <a:pPr marL="274320" lvl="0" indent="-274320" algn="l" rtl="0">
              <a:spcBef>
                <a:spcPts val="320"/>
              </a:spcBef>
              <a:spcAft>
                <a:spcPts val="0"/>
              </a:spcAft>
              <a:buSzPts val="1360"/>
              <a:buChar char="⚫"/>
            </a:pPr>
            <a:r>
              <a:rPr lang="en-US" sz="1600"/>
              <a:t>Professional Learning communities to assist peer collaboration.</a:t>
            </a:r>
            <a:endParaRPr/>
          </a:p>
          <a:p>
            <a:pPr marL="274320" lvl="0" indent="-274320" algn="l" rtl="0">
              <a:spcBef>
                <a:spcPts val="320"/>
              </a:spcBef>
              <a:spcAft>
                <a:spcPts val="0"/>
              </a:spcAft>
              <a:buSzPts val="1360"/>
              <a:buChar char="⚫"/>
            </a:pPr>
            <a:r>
              <a:rPr lang="en-US" sz="1600"/>
              <a:t>99% of students in WCCUSD preschools met early literacy benchmarks in spring 2017 (GO Public Schools West Contra Costa –pg.26).</a:t>
            </a:r>
            <a:endParaRPr/>
          </a:p>
          <a:p>
            <a:pPr marL="274320" lvl="0" indent="-274320" algn="l" rtl="0">
              <a:spcBef>
                <a:spcPts val="320"/>
              </a:spcBef>
              <a:spcAft>
                <a:spcPts val="0"/>
              </a:spcAft>
              <a:buSzPts val="1360"/>
              <a:buChar char="⚫"/>
            </a:pPr>
            <a:r>
              <a:rPr lang="en-US" sz="1600"/>
              <a:t>Excellent Family Involvement, Communications &amp; Trainings( Ready4k –text messages to enhance Literacy skills at home; Newsletters and children’s magazines.</a:t>
            </a:r>
            <a:endParaRPr/>
          </a:p>
          <a:p>
            <a:pPr marL="274320" lvl="0" indent="-187960" algn="l" rtl="0">
              <a:spcBef>
                <a:spcPts val="320"/>
              </a:spcBef>
              <a:spcAft>
                <a:spcPts val="0"/>
              </a:spcAft>
              <a:buSzPts val="1360"/>
              <a:buNone/>
            </a:pPr>
            <a:endParaRPr sz="1600"/>
          </a:p>
          <a:p>
            <a:pPr marL="274320" lvl="0" indent="-187960" algn="l" rtl="0">
              <a:spcBef>
                <a:spcPts val="320"/>
              </a:spcBef>
              <a:spcAft>
                <a:spcPts val="0"/>
              </a:spcAft>
              <a:buSzPts val="1360"/>
              <a:buNone/>
            </a:pP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CHALLENGES </a:t>
            </a:r>
            <a:endParaRPr/>
          </a:p>
        </p:txBody>
      </p:sp>
      <p:sp>
        <p:nvSpPr>
          <p:cNvPr id="220" name="Google Shape;220;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a:t>Some of the challenges faced by school Districts in implementing Full Day/ Extended Year Preschool Programs are as follows:</a:t>
            </a:r>
            <a:endParaRPr/>
          </a:p>
          <a:p>
            <a:pPr marL="274320" lvl="0" indent="-274320" algn="l" rtl="0">
              <a:spcBef>
                <a:spcPts val="540"/>
              </a:spcBef>
              <a:spcAft>
                <a:spcPts val="0"/>
              </a:spcAft>
              <a:buSzPts val="2295"/>
              <a:buChar char="⚫"/>
            </a:pPr>
            <a:r>
              <a:rPr lang="en-US"/>
              <a:t>Scheduling the required program days from 180 days to 246 days.</a:t>
            </a:r>
            <a:endParaRPr/>
          </a:p>
          <a:p>
            <a:pPr marL="274320" lvl="0" indent="-274320" algn="l" rtl="0">
              <a:spcBef>
                <a:spcPts val="540"/>
              </a:spcBef>
              <a:spcAft>
                <a:spcPts val="0"/>
              </a:spcAft>
              <a:buSzPts val="2295"/>
              <a:buChar char="⚫"/>
            </a:pPr>
            <a:r>
              <a:rPr lang="en-US"/>
              <a:t>Lack of  staff due to Covid -19.</a:t>
            </a:r>
            <a:endParaRPr/>
          </a:p>
          <a:p>
            <a:pPr marL="274320" lvl="0" indent="-274320" algn="l" rtl="0">
              <a:spcBef>
                <a:spcPts val="540"/>
              </a:spcBef>
              <a:spcAft>
                <a:spcPts val="0"/>
              </a:spcAft>
              <a:buSzPts val="2295"/>
              <a:buChar char="⚫"/>
            </a:pPr>
            <a:r>
              <a:rPr lang="en-US"/>
              <a:t>Lack of on-site administrative support at the sites during summer months due to administrative work year schedule and vacations.</a:t>
            </a:r>
            <a:endParaRPr/>
          </a:p>
          <a:p>
            <a:pPr marL="0" lvl="0" indent="0" algn="l" rtl="0">
              <a:spcBef>
                <a:spcPts val="540"/>
              </a:spcBef>
              <a:spcAft>
                <a:spcPts val="0"/>
              </a:spcAft>
              <a:buSzPts val="2295"/>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CHALLENGES</a:t>
            </a:r>
            <a:endParaRPr/>
          </a:p>
        </p:txBody>
      </p:sp>
      <p:sp>
        <p:nvSpPr>
          <p:cNvPr id="226" name="Google Shape;226;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en-US"/>
              <a:t>Coordinating work calendar with site administrators to provide administrative coverage for full day programs, not all school sites are used for summer school.</a:t>
            </a:r>
            <a:endParaRPr/>
          </a:p>
          <a:p>
            <a:pPr marL="274320" lvl="0" indent="-274320" algn="l" rtl="0">
              <a:spcBef>
                <a:spcPts val="540"/>
              </a:spcBef>
              <a:spcAft>
                <a:spcPts val="0"/>
              </a:spcAft>
              <a:buSzPts val="2295"/>
              <a:buChar char="⚫"/>
            </a:pPr>
            <a:r>
              <a:rPr lang="en-US"/>
              <a:t>Collaborating with Human Resources and Teachers Union to extend teachers work calendar and arrange for subs to cover classes during summer months.</a:t>
            </a:r>
            <a:endParaRPr/>
          </a:p>
          <a:p>
            <a:pPr marL="274320" lvl="0" indent="-274320" algn="l" rtl="0">
              <a:spcBef>
                <a:spcPts val="540"/>
              </a:spcBef>
              <a:spcAft>
                <a:spcPts val="0"/>
              </a:spcAft>
              <a:buSzPts val="2295"/>
              <a:buChar char="⚫"/>
            </a:pPr>
            <a:r>
              <a:rPr lang="en-US"/>
              <a:t>Ensuring that enrollment is advertised continuously.</a:t>
            </a:r>
            <a:endParaRPr/>
          </a:p>
          <a:p>
            <a:pPr marL="274320" lvl="0" indent="-274320" algn="l" rtl="0">
              <a:spcBef>
                <a:spcPts val="540"/>
              </a:spcBef>
              <a:spcAft>
                <a:spcPts val="0"/>
              </a:spcAft>
              <a:buSzPts val="2295"/>
              <a:buChar char="⚫"/>
            </a:pPr>
            <a:r>
              <a:rPr lang="en-US"/>
              <a:t>Students’ attendance during summer months when older siblings are on vacation.</a:t>
            </a:r>
            <a:endParaRPr/>
          </a:p>
          <a:p>
            <a:pPr marL="274320" lvl="0" indent="-128587" algn="l" rtl="0">
              <a:spcBef>
                <a:spcPts val="540"/>
              </a:spcBef>
              <a:spcAft>
                <a:spcPts val="0"/>
              </a:spcAft>
              <a:buSzPts val="2295"/>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Partners</a:t>
            </a:r>
            <a:endParaRPr/>
          </a:p>
        </p:txBody>
      </p:sp>
      <p:sp>
        <p:nvSpPr>
          <p:cNvPr id="232" name="Google Shape;232;p12"/>
          <p:cNvSpPr txBox="1">
            <a:spLocks noGrp="1"/>
          </p:cNvSpPr>
          <p:nvPr>
            <p:ph type="body" idx="1"/>
          </p:nvPr>
        </p:nvSpPr>
        <p:spPr>
          <a:xfrm>
            <a:off x="304800" y="914400"/>
            <a:ext cx="8503920" cy="5715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360"/>
              <a:buNone/>
            </a:pPr>
            <a:endParaRPr sz="1600"/>
          </a:p>
          <a:p>
            <a:pPr marL="0" lvl="0" indent="0" algn="l" rtl="0">
              <a:spcBef>
                <a:spcPts val="400"/>
              </a:spcBef>
              <a:spcAft>
                <a:spcPts val="0"/>
              </a:spcAft>
              <a:buSzPts val="1700"/>
              <a:buNone/>
            </a:pPr>
            <a:r>
              <a:rPr lang="en-US" sz="2000" b="1"/>
              <a:t>Tandem</a:t>
            </a:r>
            <a:endParaRPr/>
          </a:p>
          <a:p>
            <a:pPr marL="274320" lvl="0" indent="-274320" algn="l" rtl="0">
              <a:spcBef>
                <a:spcPts val="400"/>
              </a:spcBef>
              <a:spcAft>
                <a:spcPts val="0"/>
              </a:spcAft>
              <a:buSzPts val="1700"/>
              <a:buChar char="⚫"/>
            </a:pPr>
            <a:r>
              <a:rPr lang="en-US" sz="2000"/>
              <a:t>                Literacy workshops and training for parents and staff.</a:t>
            </a:r>
            <a:endParaRPr/>
          </a:p>
          <a:p>
            <a:pPr marL="274320" lvl="0" indent="-274320" algn="l" rtl="0">
              <a:spcBef>
                <a:spcPts val="400"/>
              </a:spcBef>
              <a:spcAft>
                <a:spcPts val="0"/>
              </a:spcAft>
              <a:buSzPts val="1700"/>
              <a:buChar char="⚫"/>
            </a:pPr>
            <a:r>
              <a:rPr lang="en-US" sz="2000"/>
              <a:t>                Interactive read  aloud twice weekly to students.</a:t>
            </a:r>
            <a:endParaRPr/>
          </a:p>
          <a:p>
            <a:pPr marL="274320" lvl="0" indent="-274320" algn="l" rtl="0">
              <a:spcBef>
                <a:spcPts val="400"/>
              </a:spcBef>
              <a:spcAft>
                <a:spcPts val="0"/>
              </a:spcAft>
              <a:buSzPts val="1700"/>
              <a:buChar char="⚫"/>
            </a:pPr>
            <a:r>
              <a:rPr lang="en-US" sz="2000"/>
              <a:t>                Give away books to children &amp; families.</a:t>
            </a:r>
            <a:endParaRPr/>
          </a:p>
          <a:p>
            <a:pPr marL="0" lvl="0" indent="0" algn="l" rtl="0">
              <a:spcBef>
                <a:spcPts val="400"/>
              </a:spcBef>
              <a:spcAft>
                <a:spcPts val="0"/>
              </a:spcAft>
              <a:buSzPts val="1700"/>
              <a:buNone/>
            </a:pPr>
            <a:endParaRPr sz="2000"/>
          </a:p>
          <a:p>
            <a:pPr marL="0" lvl="0" indent="0" algn="l" rtl="0">
              <a:spcBef>
                <a:spcPts val="400"/>
              </a:spcBef>
              <a:spcAft>
                <a:spcPts val="0"/>
              </a:spcAft>
              <a:buSzPts val="1700"/>
              <a:buNone/>
            </a:pPr>
            <a:r>
              <a:rPr lang="en-US" sz="2000" b="1"/>
              <a:t>Child Care Solutions </a:t>
            </a:r>
            <a:r>
              <a:rPr lang="en-US" sz="2000"/>
              <a:t>– Upon referral and with parent permission</a:t>
            </a:r>
            <a:endParaRPr/>
          </a:p>
          <a:p>
            <a:pPr marL="274320" lvl="0" indent="-274320" algn="l" rtl="0">
              <a:spcBef>
                <a:spcPts val="400"/>
              </a:spcBef>
              <a:spcAft>
                <a:spcPts val="0"/>
              </a:spcAft>
              <a:buSzPts val="1700"/>
              <a:buChar char="⚫"/>
            </a:pPr>
            <a:r>
              <a:rPr lang="en-US" sz="2000"/>
              <a:t>               Free On- site consultation with staff</a:t>
            </a:r>
            <a:endParaRPr/>
          </a:p>
          <a:p>
            <a:pPr marL="274320" lvl="0" indent="-274320" algn="l" rtl="0">
              <a:spcBef>
                <a:spcPts val="400"/>
              </a:spcBef>
              <a:spcAft>
                <a:spcPts val="0"/>
              </a:spcAft>
              <a:buSzPts val="1700"/>
              <a:buChar char="⚫"/>
            </a:pPr>
            <a:r>
              <a:rPr lang="en-US" sz="2000"/>
              <a:t>               Provide support for staff</a:t>
            </a:r>
            <a:endParaRPr/>
          </a:p>
          <a:p>
            <a:pPr marL="274320" lvl="0" indent="-274320" algn="l" rtl="0">
              <a:spcBef>
                <a:spcPts val="400"/>
              </a:spcBef>
              <a:spcAft>
                <a:spcPts val="0"/>
              </a:spcAft>
              <a:buSzPts val="1700"/>
              <a:buChar char="⚫"/>
            </a:pPr>
            <a:r>
              <a:rPr lang="en-US" sz="2000"/>
              <a:t>               In-service training </a:t>
            </a:r>
            <a:endParaRPr/>
          </a:p>
          <a:p>
            <a:pPr marL="274320" lvl="0" indent="-274320" algn="l" rtl="0">
              <a:spcBef>
                <a:spcPts val="400"/>
              </a:spcBef>
              <a:spcAft>
                <a:spcPts val="0"/>
              </a:spcAft>
              <a:buSzPts val="1700"/>
              <a:buChar char="⚫"/>
            </a:pPr>
            <a:r>
              <a:rPr lang="en-US" sz="2000"/>
              <a:t>               Initial Observation and assessment of a child</a:t>
            </a:r>
            <a:endParaRPr/>
          </a:p>
          <a:p>
            <a:pPr marL="274320" lvl="0" indent="-274320" algn="l" rtl="0">
              <a:spcBef>
                <a:spcPts val="400"/>
              </a:spcBef>
              <a:spcAft>
                <a:spcPts val="0"/>
              </a:spcAft>
              <a:buSzPts val="1700"/>
              <a:buChar char="⚫"/>
            </a:pPr>
            <a:r>
              <a:rPr lang="en-US" sz="2000"/>
              <a:t>               Referral to community resources</a:t>
            </a:r>
            <a:endParaRPr/>
          </a:p>
          <a:p>
            <a:pPr marL="0" lvl="0" indent="0" algn="l" rtl="0">
              <a:spcBef>
                <a:spcPts val="400"/>
              </a:spcBef>
              <a:spcAft>
                <a:spcPts val="0"/>
              </a:spcAft>
              <a:buSzPts val="1700"/>
              <a:buNone/>
            </a:pPr>
            <a:r>
              <a:rPr lang="en-US" sz="2000" b="1"/>
              <a:t>Contra Costa County Of Education &amp; First 5</a:t>
            </a:r>
            <a:endParaRPr/>
          </a:p>
          <a:p>
            <a:pPr marL="274320" lvl="0" indent="-274320" algn="l" rtl="0">
              <a:spcBef>
                <a:spcPts val="400"/>
              </a:spcBef>
              <a:spcAft>
                <a:spcPts val="0"/>
              </a:spcAft>
              <a:buSzPts val="1700"/>
              <a:buChar char="⚫"/>
            </a:pPr>
            <a:r>
              <a:rPr lang="en-US" sz="2000"/>
              <a:t>               Support with QRIS ( Quality Rating Improvement Scale)      implementation</a:t>
            </a:r>
            <a:endParaRPr/>
          </a:p>
          <a:p>
            <a:pPr marL="0" lvl="0" indent="0" algn="l" rtl="0">
              <a:spcBef>
                <a:spcPts val="400"/>
              </a:spcBef>
              <a:spcAft>
                <a:spcPts val="0"/>
              </a:spcAft>
              <a:buSzPts val="1700"/>
              <a:buNone/>
            </a:pPr>
            <a:endParaRPr sz="2000" b="1"/>
          </a:p>
          <a:p>
            <a:pPr marL="0" lvl="0" indent="0" algn="l" rtl="0">
              <a:spcBef>
                <a:spcPts val="400"/>
              </a:spcBef>
              <a:spcAft>
                <a:spcPts val="0"/>
              </a:spcAft>
              <a:buSzPts val="1700"/>
              <a:buNone/>
            </a:pPr>
            <a:endParaRPr sz="2000"/>
          </a:p>
          <a:p>
            <a:pPr marL="0" lvl="0" indent="0" algn="l" rtl="0">
              <a:spcBef>
                <a:spcPts val="400"/>
              </a:spcBef>
              <a:spcAft>
                <a:spcPts val="0"/>
              </a:spcAft>
              <a:buSzPts val="1700"/>
              <a:buNone/>
            </a:pPr>
            <a:endParaRPr sz="2000"/>
          </a:p>
          <a:p>
            <a:pPr marL="0" lvl="0" indent="0" algn="l" rtl="0">
              <a:spcBef>
                <a:spcPts val="320"/>
              </a:spcBef>
              <a:spcAft>
                <a:spcPts val="0"/>
              </a:spcAft>
              <a:buSzPts val="1360"/>
              <a:buNone/>
            </a:pPr>
            <a:endParaRPr sz="1600"/>
          </a:p>
          <a:p>
            <a:pPr marL="0" lvl="0" indent="0" algn="l" rtl="0">
              <a:spcBef>
                <a:spcPts val="320"/>
              </a:spcBef>
              <a:spcAft>
                <a:spcPts val="0"/>
              </a:spcAft>
              <a:buSzPts val="1360"/>
              <a:buNone/>
            </a:pPr>
            <a:endParaRPr sz="1600"/>
          </a:p>
          <a:p>
            <a:pPr marL="0" lvl="0" indent="0" algn="l" rtl="0">
              <a:spcBef>
                <a:spcPts val="320"/>
              </a:spcBef>
              <a:spcAft>
                <a:spcPts val="0"/>
              </a:spcAft>
              <a:buSzPts val="1360"/>
              <a:buNone/>
            </a:pPr>
            <a:endParaRPr sz="1600"/>
          </a:p>
          <a:p>
            <a:pPr marL="0" lvl="0" indent="0" algn="l" rtl="0">
              <a:spcBef>
                <a:spcPts val="320"/>
              </a:spcBef>
              <a:spcAft>
                <a:spcPts val="0"/>
              </a:spcAft>
              <a:buSzPts val="1360"/>
              <a:buNone/>
            </a:pPr>
            <a:r>
              <a:rPr lang="en-US" sz="1600"/>
              <a:t>                  </a:t>
            </a:r>
            <a:endParaRPr/>
          </a:p>
          <a:p>
            <a:pPr marL="274320" lvl="0" indent="-187960" algn="l" rtl="0">
              <a:spcBef>
                <a:spcPts val="320"/>
              </a:spcBef>
              <a:spcAft>
                <a:spcPts val="0"/>
              </a:spcAft>
              <a:buSzPts val="1360"/>
              <a:buNone/>
            </a:pP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3"/>
          <p:cNvSpPr/>
          <p:nvPr/>
        </p:nvSpPr>
        <p:spPr>
          <a:xfrm>
            <a:off x="685800" y="228600"/>
            <a:ext cx="6172200" cy="6524863"/>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Georgia"/>
                <a:ea typeface="Georgia"/>
                <a:cs typeface="Georgia"/>
                <a:sym typeface="Georgia"/>
              </a:rPr>
              <a:t>The focus is on giving children access to rich integrated education</a:t>
            </a:r>
            <a:endParaRPr/>
          </a:p>
          <a:p>
            <a:pPr marL="0" marR="0" lvl="0" indent="0" algn="l" rtl="0">
              <a:spcBef>
                <a:spcPts val="0"/>
              </a:spcBef>
              <a:spcAft>
                <a:spcPts val="0"/>
              </a:spcAft>
              <a:buNone/>
            </a:pPr>
            <a:r>
              <a:rPr lang="en-US" sz="2000">
                <a:solidFill>
                  <a:schemeClr val="dk1"/>
                </a:solidFill>
                <a:latin typeface="Georgia"/>
                <a:ea typeface="Georgia"/>
                <a:cs typeface="Georgia"/>
                <a:sym typeface="Georgia"/>
              </a:rPr>
              <a:t> </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Georgia"/>
                <a:ea typeface="Georgia"/>
                <a:cs typeface="Georgia"/>
                <a:sym typeface="Georgia"/>
              </a:rPr>
              <a:t>Our teachers are fully credentialed and the aides are highly trained </a:t>
            </a:r>
            <a:endParaRPr/>
          </a:p>
          <a:p>
            <a:pPr marL="0" marR="0" lvl="0" indent="0" algn="l" rtl="0">
              <a:spcBef>
                <a:spcPts val="0"/>
              </a:spcBef>
              <a:spcAft>
                <a:spcPts val="0"/>
              </a:spcAft>
              <a:buNone/>
            </a:pPr>
            <a:endParaRPr sz="2000">
              <a:solidFill>
                <a:schemeClr val="dk1"/>
              </a:solidFill>
              <a:latin typeface="Georgia"/>
              <a:ea typeface="Georgia"/>
              <a:cs typeface="Georgia"/>
              <a:sym typeface="Georgia"/>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Georgia"/>
                <a:ea typeface="Georgia"/>
                <a:cs typeface="Georgia"/>
                <a:sym typeface="Georgia"/>
              </a:rPr>
              <a:t>Designed for 3, 4 &amp; 5 year olds </a:t>
            </a:r>
            <a:endParaRPr/>
          </a:p>
          <a:p>
            <a:pPr marL="0" marR="0" lvl="0" indent="0" algn="l" rtl="0">
              <a:spcBef>
                <a:spcPts val="0"/>
              </a:spcBef>
              <a:spcAft>
                <a:spcPts val="0"/>
              </a:spcAft>
              <a:buNone/>
            </a:pPr>
            <a:endParaRPr sz="2000">
              <a:solidFill>
                <a:schemeClr val="dk1"/>
              </a:solidFill>
              <a:latin typeface="Georgia"/>
              <a:ea typeface="Georgia"/>
              <a:cs typeface="Georgia"/>
              <a:sym typeface="Georgia"/>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Georgia"/>
                <a:ea typeface="Georgia"/>
                <a:cs typeface="Georgia"/>
                <a:sym typeface="Georgia"/>
              </a:rPr>
              <a:t>Classroom environment are developmentally appropriate, safe and nurturing</a:t>
            </a:r>
            <a:endParaRPr/>
          </a:p>
          <a:p>
            <a:pPr marL="0" marR="0" lvl="0" indent="0" algn="l" rtl="0">
              <a:spcBef>
                <a:spcPts val="0"/>
              </a:spcBef>
              <a:spcAft>
                <a:spcPts val="0"/>
              </a:spcAft>
              <a:buNone/>
            </a:pPr>
            <a:endParaRPr sz="2000">
              <a:solidFill>
                <a:schemeClr val="dk1"/>
              </a:solidFill>
              <a:latin typeface="Georgia"/>
              <a:ea typeface="Georgia"/>
              <a:cs typeface="Georgia"/>
              <a:sym typeface="Georgia"/>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Georgia"/>
                <a:ea typeface="Georgia"/>
                <a:cs typeface="Georgia"/>
                <a:sym typeface="Georgia"/>
              </a:rPr>
              <a:t>Students develop problem solving, critical thinking skills, foundational skills that promote lifelong learning</a:t>
            </a:r>
            <a:endParaRPr/>
          </a:p>
          <a:p>
            <a:pPr marL="0" marR="0" lvl="0" indent="0" algn="l" rtl="0">
              <a:spcBef>
                <a:spcPts val="0"/>
              </a:spcBef>
              <a:spcAft>
                <a:spcPts val="0"/>
              </a:spcAft>
              <a:buNone/>
            </a:pPr>
            <a:endParaRPr sz="2000">
              <a:solidFill>
                <a:schemeClr val="dk1"/>
              </a:solidFill>
              <a:latin typeface="Georgia"/>
              <a:ea typeface="Georgia"/>
              <a:cs typeface="Georgia"/>
              <a:sym typeface="Georgia"/>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Georgia"/>
                <a:ea typeface="Georgia"/>
                <a:cs typeface="Georgia"/>
                <a:sym typeface="Georgia"/>
              </a:rPr>
              <a:t>11 classrooms at the following sites -  Bayview; Chavez; Dover; Downer; Ford; </a:t>
            </a:r>
            <a:endParaRPr/>
          </a:p>
          <a:p>
            <a:pPr marL="0" marR="0" lvl="0" indent="0" algn="l" rtl="0">
              <a:spcBef>
                <a:spcPts val="0"/>
              </a:spcBef>
              <a:spcAft>
                <a:spcPts val="0"/>
              </a:spcAft>
              <a:buNone/>
            </a:pPr>
            <a:r>
              <a:rPr lang="en-US" sz="2000">
                <a:solidFill>
                  <a:schemeClr val="dk1"/>
                </a:solidFill>
                <a:latin typeface="Georgia"/>
                <a:ea typeface="Georgia"/>
                <a:cs typeface="Georgia"/>
                <a:sym typeface="Georgia"/>
              </a:rPr>
              <a:t>    King; Lincoln;Montalvin; Murphy; Riverside; Washington </a:t>
            </a: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1196</Words>
  <Application>Microsoft Office PowerPoint</Application>
  <PresentationFormat>On-screen Show (4:3)</PresentationFormat>
  <Paragraphs>126</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Noto Sans Symbols</vt:lpstr>
      <vt:lpstr>Civic</vt:lpstr>
      <vt:lpstr>WCCUSD  Early Learning Program Overview By Olanrewaju Ajayi, Coordinator </vt:lpstr>
      <vt:lpstr> WCCUSD California State School Preschool Program</vt:lpstr>
      <vt:lpstr>Lunch Eligibility </vt:lpstr>
      <vt:lpstr>SUCCESSES</vt:lpstr>
      <vt:lpstr>Successes contd.</vt:lpstr>
      <vt:lpstr>CHALLENGES </vt:lpstr>
      <vt:lpstr>CHALLENGES</vt:lpstr>
      <vt:lpstr>Partners</vt:lpstr>
      <vt:lpstr>PowerPoint Presentation</vt:lpstr>
      <vt:lpstr>Early Learning Program Theory of Action</vt:lpstr>
      <vt:lpstr> Hours of Operation &amp; Strategy</vt:lpstr>
      <vt:lpstr>STRATEGY</vt:lpstr>
      <vt:lpstr>Curriculum for State Preschool</vt:lpstr>
      <vt:lpstr>   Assessments for Preschool Program</vt:lpstr>
      <vt:lpstr>The DRDP – R Assessment Cycle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WCCUSD  Early Learning Program Overview By Olanrewaju Ajayi, Coordinator</dc:title>
  <dc:creator>Thompson, Janice</dc:creator>
  <cp:lastModifiedBy>Ajayi, Olanrewaju</cp:lastModifiedBy>
  <cp:revision>5</cp:revision>
  <dcterms:created xsi:type="dcterms:W3CDTF">2015-06-22T01:38:37Z</dcterms:created>
  <dcterms:modified xsi:type="dcterms:W3CDTF">2023-11-16T18:12:28Z</dcterms:modified>
</cp:coreProperties>
</file>